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5" autoAdjust="0"/>
    <p:restoredTop sz="94660"/>
  </p:normalViewPr>
  <p:slideViewPr>
    <p:cSldViewPr>
      <p:cViewPr varScale="1">
        <p:scale>
          <a:sx n="61" d="100"/>
          <a:sy n="61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41517-F2BE-41D0-8FEA-4C20C7D54D65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6C9B4-31EB-465F-AC2B-8B274256C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4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C9B4-31EB-465F-AC2B-8B274256CC7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71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C9B4-31EB-465F-AC2B-8B274256CC7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71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81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38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5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44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90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52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4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22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08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9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2812-7516-4C39-B637-395350DE89FE}" type="datetimeFigureOut">
              <a:rPr kumimoji="1" lang="ja-JP" altLang="en-US" smtClean="0"/>
              <a:t>2011/9/29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B43B-5AC9-4CA3-AD8B-1E348C2BD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9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装備手順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南三陸町図書館（仮設図書館）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作成者：江草由佳</a:t>
            </a:r>
            <a:endParaRPr kumimoji="1" lang="en-US" altLang="ja-JP" dirty="0" smtClean="0"/>
          </a:p>
          <a:p>
            <a:r>
              <a:rPr lang="ja-JP" altLang="en-US" dirty="0"/>
              <a:t>作成</a:t>
            </a:r>
            <a:r>
              <a:rPr lang="ja-JP" altLang="en-US" dirty="0" smtClean="0"/>
              <a:t>日：</a:t>
            </a:r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27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26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uka\AppData\Local\Microsoft\Windows\Temporary Internet Files\Content.IE5\TRYEKOWW\MC90038938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7686"/>
            <a:ext cx="3456384" cy="45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995936" y="3111351"/>
            <a:ext cx="2685351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b</a:t>
            </a:r>
            <a:r>
              <a:rPr kumimoji="1" lang="en-US" altLang="ja-JP" sz="2400" dirty="0" smtClean="0"/>
              <a:t>) </a:t>
            </a:r>
            <a:r>
              <a:rPr kumimoji="1" lang="ja-JP" altLang="en-US" sz="2400" dirty="0" smtClean="0"/>
              <a:t>ブッカーをかける</a:t>
            </a:r>
            <a:endParaRPr kumimoji="1" lang="en-US" altLang="ja-JP" sz="2400" dirty="0" smtClean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装備</a:t>
            </a:r>
            <a:r>
              <a:rPr kumimoji="1" lang="en-US" altLang="ja-JP" dirty="0" smtClean="0"/>
              <a:t>(1)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すること</a:t>
            </a:r>
            <a:endParaRPr kumimoji="1" lang="ja-JP" altLang="en-US" dirty="0"/>
          </a:p>
        </p:txBody>
      </p:sp>
      <p:pic>
        <p:nvPicPr>
          <p:cNvPr id="1032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1835696" y="4913529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5827798" y="641823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  c), d) </a:t>
            </a:r>
            <a:r>
              <a:rPr kumimoji="1" lang="ja-JP" altLang="en-US" dirty="0" smtClean="0"/>
              <a:t>はいつやってもよい</a:t>
            </a:r>
            <a:endParaRPr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 rot="14543656">
            <a:off x="1460565" y="1578876"/>
            <a:ext cx="461665" cy="1708160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799944" y="1268760"/>
            <a:ext cx="0" cy="5436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3995936" y="1556792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3995936" y="2060848"/>
            <a:ext cx="480772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a) </a:t>
            </a:r>
            <a:r>
              <a:rPr lang="ja-JP" altLang="en-US" sz="2400" dirty="0" smtClean="0"/>
              <a:t>「所蔵情報</a:t>
            </a:r>
            <a:r>
              <a:rPr lang="en-US" altLang="ja-JP" sz="2400" dirty="0" smtClean="0"/>
              <a:t>ID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バーコード」をはる</a:t>
            </a:r>
            <a:endParaRPr lang="en-US" altLang="ja-JP" sz="2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 rot="16200000">
            <a:off x="4619184" y="3381817"/>
            <a:ext cx="461665" cy="1708160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995936" y="5219248"/>
            <a:ext cx="576000" cy="576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 smtClean="0">
                <a:solidFill>
                  <a:srgbClr val="FF3300"/>
                </a:solidFill>
              </a:rPr>
              <a:t>南三陸</a:t>
            </a:r>
            <a:endParaRPr kumimoji="1" lang="en-US" altLang="ja-JP" sz="1100" dirty="0" smtClean="0">
              <a:solidFill>
                <a:srgbClr val="FF33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3300"/>
                </a:solidFill>
              </a:rPr>
              <a:t>図書館</a:t>
            </a:r>
            <a:endParaRPr kumimoji="1" lang="ja-JP" altLang="en-US" sz="1100" dirty="0">
              <a:solidFill>
                <a:srgbClr val="FF33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95936" y="4421874"/>
            <a:ext cx="4403770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c) </a:t>
            </a:r>
            <a:r>
              <a:rPr kumimoji="1" lang="ja-JP" altLang="en-US" sz="2400" dirty="0" smtClean="0"/>
              <a:t>蔵書印（</a:t>
            </a:r>
            <a:r>
              <a:rPr lang="ja-JP" altLang="en-US" sz="2400" dirty="0" smtClean="0"/>
              <a:t>小口</a:t>
            </a:r>
            <a:r>
              <a:rPr kumimoji="1" lang="ja-JP" altLang="en-US" sz="2400" dirty="0" smtClean="0"/>
              <a:t>印）を「天」に押す</a:t>
            </a:r>
            <a:endParaRPr kumimoji="1" lang="en-US" altLang="ja-JP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95936" y="5812125"/>
            <a:ext cx="3820277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d) </a:t>
            </a:r>
            <a:r>
              <a:rPr lang="ja-JP" altLang="en-US" sz="2400" dirty="0" smtClean="0"/>
              <a:t>蔵書印を「標題紙」に押す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74714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uka\AppData\Local\Microsoft\Windows\Temporary Internet Files\Content.IE5\TRYEKOWW\MC90038938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97686"/>
            <a:ext cx="3456384" cy="45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装備</a:t>
            </a:r>
            <a:r>
              <a:rPr kumimoji="1" lang="en-US" altLang="ja-JP" dirty="0" smtClean="0"/>
              <a:t>(2)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すること</a:t>
            </a:r>
            <a:endParaRPr kumimoji="1" lang="ja-JP" altLang="en-US" dirty="0"/>
          </a:p>
        </p:txBody>
      </p:sp>
      <p:pic>
        <p:nvPicPr>
          <p:cNvPr id="1032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1691680" y="4913529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3789867" y="2555329"/>
            <a:ext cx="5102679" cy="83099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</a:t>
            </a:r>
            <a:r>
              <a:rPr kumimoji="1" lang="en-US" altLang="ja-JP" sz="2400" dirty="0" smtClean="0"/>
              <a:t>-1) </a:t>
            </a:r>
            <a:r>
              <a:rPr lang="ja-JP" altLang="en-US" sz="2400" dirty="0"/>
              <a:t>請求</a:t>
            </a:r>
            <a:r>
              <a:rPr lang="ja-JP" altLang="en-US" sz="2400" dirty="0" smtClean="0"/>
              <a:t>記号</a:t>
            </a:r>
            <a:r>
              <a:rPr lang="ja-JP" altLang="en-US" sz="2400" dirty="0" smtClean="0"/>
              <a:t>ラベルに請求記号を書く</a:t>
            </a:r>
            <a:endParaRPr lang="en-US" altLang="ja-JP" sz="2400" dirty="0" smtClean="0"/>
          </a:p>
          <a:p>
            <a:r>
              <a:rPr lang="en-US" altLang="ja-JP" sz="2400" dirty="0" smtClean="0"/>
              <a:t>e-2)</a:t>
            </a:r>
            <a:r>
              <a:rPr lang="ja-JP" altLang="en-US" sz="2400" dirty="0"/>
              <a:t>請求記号</a:t>
            </a:r>
            <a:r>
              <a:rPr lang="ja-JP" altLang="en-US" sz="2400" dirty="0" smtClean="0"/>
              <a:t>ラベルを</a:t>
            </a:r>
            <a:r>
              <a:rPr lang="ja-JP" altLang="en-US" sz="2400" dirty="0" smtClean="0"/>
              <a:t>はる</a:t>
            </a:r>
            <a:endParaRPr lang="en-US" altLang="ja-JP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89867" y="1306393"/>
            <a:ext cx="5030544" cy="830997"/>
          </a:xfrm>
          <a:prstGeom prst="rect">
            <a:avLst/>
          </a:prstGeom>
          <a:noFill/>
          <a:ln>
            <a:solidFill>
              <a:srgbClr val="4F81BD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（請求記号を調べ、請求記号を書いた</a:t>
            </a:r>
            <a:endParaRPr lang="en-US" altLang="ja-JP" sz="2400" dirty="0" smtClean="0"/>
          </a:p>
          <a:p>
            <a:r>
              <a:rPr lang="ja-JP" altLang="en-US" sz="2400" dirty="0" smtClean="0"/>
              <a:t>　メモを本に挟む）</a:t>
            </a:r>
            <a:endParaRPr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89867" y="5094869"/>
            <a:ext cx="5406929" cy="83099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f)</a:t>
            </a:r>
            <a:r>
              <a:rPr lang="ja-JP" altLang="en-US" sz="2400" dirty="0" smtClean="0"/>
              <a:t>請求記号ラベルの上にラベルキーパー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をはる</a:t>
            </a:r>
            <a:endParaRPr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89867" y="3534107"/>
            <a:ext cx="4063933" cy="830997"/>
          </a:xfrm>
          <a:prstGeom prst="rect">
            <a:avLst/>
          </a:prstGeom>
          <a:noFill/>
          <a:ln>
            <a:solidFill>
              <a:srgbClr val="4F81BD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（請求記号などを</a:t>
            </a:r>
            <a:endParaRPr lang="en-US" altLang="ja-JP" sz="2400" dirty="0" smtClean="0"/>
          </a:p>
          <a:p>
            <a:r>
              <a:rPr lang="ja-JP" altLang="en-US" sz="2400" dirty="0" smtClean="0"/>
              <a:t>　図書館システムに登録する）</a:t>
            </a:r>
            <a:endParaRPr lang="en-US" altLang="ja-JP" sz="2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 rot="14543656">
            <a:off x="1460565" y="1578876"/>
            <a:ext cx="461665" cy="1708160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76083" y="6444044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　点線の四角</a:t>
            </a: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dirty="0" smtClean="0"/>
              <a:t>でかこんだ手順は装備ではない手順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3635896" y="1238150"/>
            <a:ext cx="0" cy="4788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角丸四角形 2"/>
          <p:cNvSpPr/>
          <p:nvPr/>
        </p:nvSpPr>
        <p:spPr>
          <a:xfrm>
            <a:off x="251520" y="5049216"/>
            <a:ext cx="540000" cy="3240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007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30156" y="4982041"/>
            <a:ext cx="1101483" cy="458350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61968" y="5939988"/>
            <a:ext cx="5082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※f) </a:t>
            </a:r>
            <a:r>
              <a:rPr kumimoji="1" lang="ja-JP" altLang="en-US" dirty="0" smtClean="0"/>
              <a:t>は配架可能なことを示すための作業でもある　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4775034" y="6444044"/>
            <a:ext cx="426072" cy="324000"/>
          </a:xfrm>
          <a:prstGeom prst="rect">
            <a:avLst/>
          </a:prstGeom>
          <a:noFill/>
          <a:ln>
            <a:solidFill>
              <a:srgbClr val="4F81BD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altLang="ja-JP" sz="2400" dirty="0" smtClean="0"/>
          </a:p>
        </p:txBody>
      </p:sp>
      <p:sp>
        <p:nvSpPr>
          <p:cNvPr id="24" name="角丸四角形 23"/>
          <p:cNvSpPr/>
          <p:nvPr/>
        </p:nvSpPr>
        <p:spPr>
          <a:xfrm>
            <a:off x="3789867" y="2240570"/>
            <a:ext cx="540000" cy="294545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007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3789867" y="4634805"/>
            <a:ext cx="1101483" cy="458350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95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a) </a:t>
            </a:r>
            <a:r>
              <a:rPr kumimoji="1" lang="ja-JP" altLang="en-US" dirty="0" smtClean="0"/>
              <a:t>所蔵情報</a:t>
            </a:r>
            <a:r>
              <a:rPr kumimoji="1" lang="en-US" altLang="ja-JP" dirty="0" smtClean="0"/>
              <a:t>ID</a:t>
            </a:r>
            <a:r>
              <a:rPr lang="ja-JP" altLang="en-US" dirty="0" smtClean="0"/>
              <a:t>バーコード</a:t>
            </a:r>
            <a:endParaRPr kumimoji="1" lang="ja-JP" altLang="en-US" dirty="0"/>
          </a:p>
        </p:txBody>
      </p:sp>
      <p:pic>
        <p:nvPicPr>
          <p:cNvPr id="16" name="Picture 2" descr="C:\Users\yuka\AppData\Local\Microsoft\Windows\Temporary Internet Files\Content.IE5\TRYEKOWW\MC90038938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97686"/>
            <a:ext cx="3456384" cy="45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4427984" y="4913529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四角形吹き出し 14"/>
          <p:cNvSpPr/>
          <p:nvPr/>
        </p:nvSpPr>
        <p:spPr>
          <a:xfrm>
            <a:off x="323528" y="1497687"/>
            <a:ext cx="2196752" cy="1572304"/>
          </a:xfrm>
          <a:prstGeom prst="wedgeRectCallout">
            <a:avLst>
              <a:gd name="adj1" fmla="val 79264"/>
              <a:gd name="adj2" fmla="val 8735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背を左</a:t>
            </a:r>
            <a:endParaRPr kumimoji="1" lang="en-US" altLang="ja-JP" sz="2800" dirty="0" smtClean="0"/>
          </a:p>
          <a:p>
            <a:pPr algn="ctr"/>
            <a:r>
              <a:rPr lang="en-US" altLang="ja-JP" sz="2800" dirty="0"/>
              <a:t>(</a:t>
            </a:r>
            <a:r>
              <a:rPr lang="ja-JP" altLang="en-US" sz="2800" dirty="0" smtClean="0"/>
              <a:t>蔵書点検の際に便利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895984" y="5409264"/>
            <a:ext cx="0" cy="396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吹き出し 22"/>
          <p:cNvSpPr/>
          <p:nvPr/>
        </p:nvSpPr>
        <p:spPr>
          <a:xfrm>
            <a:off x="1403648" y="5805264"/>
            <a:ext cx="1368152" cy="741307"/>
          </a:xfrm>
          <a:prstGeom prst="wedgeRectCallout">
            <a:avLst>
              <a:gd name="adj1" fmla="val 203243"/>
              <a:gd name="adj2" fmla="val -773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下から</a:t>
            </a:r>
            <a:r>
              <a:rPr lang="en-US" altLang="ja-JP" sz="2800" dirty="0" smtClean="0"/>
              <a:t>2cm</a:t>
            </a:r>
            <a:endParaRPr kumimoji="1" lang="ja-JP" altLang="en-US" sz="2800" dirty="0"/>
          </a:p>
        </p:txBody>
      </p:sp>
      <p:sp>
        <p:nvSpPr>
          <p:cNvPr id="25" name="四角形吹き出し 24"/>
          <p:cNvSpPr/>
          <p:nvPr/>
        </p:nvSpPr>
        <p:spPr>
          <a:xfrm>
            <a:off x="218601" y="3956198"/>
            <a:ext cx="2370094" cy="957331"/>
          </a:xfrm>
          <a:prstGeom prst="wedgeRectCallout">
            <a:avLst>
              <a:gd name="adj1" fmla="val 142229"/>
              <a:gd name="adj2" fmla="val 487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左右の位置は真ん中に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32269" y="615706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絵や文章があるなどの場合は</a:t>
            </a:r>
            <a:endParaRPr lang="en-US" altLang="ja-JP" dirty="0"/>
          </a:p>
          <a:p>
            <a:r>
              <a:rPr kumimoji="1" lang="ja-JP" altLang="en-US" dirty="0" smtClean="0"/>
              <a:t>隠さないようにずらしてもよい</a:t>
            </a:r>
            <a:endParaRPr kumimoji="1" lang="en-US" altLang="ja-JP" dirty="0" smtClean="0"/>
          </a:p>
        </p:txBody>
      </p:sp>
      <p:pic>
        <p:nvPicPr>
          <p:cNvPr id="31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539656" y="593049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800670" y="1152590"/>
            <a:ext cx="3296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用意するもの：</a:t>
            </a:r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kumimoji="1" lang="ja-JP" altLang="en-US" dirty="0" smtClean="0"/>
              <a:t>所蔵</a:t>
            </a:r>
            <a:r>
              <a:rPr kumimoji="1" lang="ja-JP" altLang="en-US" dirty="0" smtClean="0"/>
              <a:t>情報</a:t>
            </a:r>
            <a:r>
              <a:rPr kumimoji="1" lang="en-US" altLang="ja-JP" dirty="0" smtClean="0"/>
              <a:t>ID</a:t>
            </a:r>
            <a:r>
              <a:rPr lang="ja-JP" altLang="en-US" dirty="0" smtClean="0"/>
              <a:t>バーコード</a:t>
            </a:r>
            <a:r>
              <a:rPr lang="ja-JP" altLang="en-US" dirty="0"/>
              <a:t>シール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450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ブッカー</a:t>
            </a:r>
            <a:endParaRPr kumimoji="1" lang="ja-JP" altLang="en-US" dirty="0"/>
          </a:p>
        </p:txBody>
      </p:sp>
      <p:pic>
        <p:nvPicPr>
          <p:cNvPr id="3" name="Picture 2" descr="C:\Users\yuka\AppData\Local\Microsoft\Windows\Temporary Internet Files\Content.IE5\TRYEKOWW\MC90038938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3456384" cy="45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355976" y="2276872"/>
            <a:ext cx="44550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注意点：</a:t>
            </a:r>
            <a:endParaRPr lang="en-US" altLang="ja-JP" dirty="0" smtClean="0"/>
          </a:p>
          <a:p>
            <a:r>
              <a:rPr lang="ja-JP" altLang="en-US" dirty="0" smtClean="0"/>
              <a:t>丁寧に</a:t>
            </a:r>
            <a:endParaRPr lang="en-US" altLang="ja-JP" dirty="0" smtClean="0"/>
          </a:p>
          <a:p>
            <a:r>
              <a:rPr kumimoji="1" lang="ja-JP" altLang="en-US" dirty="0"/>
              <a:t>空気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入らないよう</a:t>
            </a:r>
            <a:r>
              <a:rPr kumimoji="1" lang="ja-JP" altLang="en-US" dirty="0" smtClean="0"/>
              <a:t>に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背の近く</a:t>
            </a:r>
            <a:r>
              <a:rPr lang="en-US" altLang="ja-JP" dirty="0" smtClean="0"/>
              <a:t>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2cm</a:t>
            </a:r>
            <a:r>
              <a:rPr lang="ja-JP" altLang="en-US" dirty="0" smtClean="0"/>
              <a:t>のところに切れ目を入れる</a:t>
            </a:r>
            <a:endParaRPr lang="en-US" altLang="ja-JP" dirty="0" smtClean="0"/>
          </a:p>
          <a:p>
            <a:r>
              <a:rPr lang="ja-JP" altLang="en-US" dirty="0" smtClean="0"/>
              <a:t>（本を開いたり閉じたりをしやすくするため）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半分以上閉じた状態でブッカーをかける</a:t>
            </a:r>
            <a:endParaRPr lang="en-US" altLang="ja-JP" dirty="0" smtClean="0"/>
          </a:p>
          <a:p>
            <a:r>
              <a:rPr lang="ja-JP" altLang="en-US" dirty="0" smtClean="0"/>
              <a:t>（開いてブッカーを書けると閉じられなくなる）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11295" y="5122204"/>
            <a:ext cx="60997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　先に背ラベル（請求記号ラベル）を張らない理由：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請求記号が不明でもブッカー作業できるようにするため</a:t>
            </a:r>
            <a:endParaRPr lang="en-US" altLang="ja-JP" dirty="0" smtClean="0"/>
          </a:p>
          <a:p>
            <a:r>
              <a:rPr lang="en-US" altLang="ja-JP" dirty="0"/>
              <a:t>※</a:t>
            </a:r>
            <a:r>
              <a:rPr lang="ja-JP" altLang="en-US" dirty="0"/>
              <a:t>　失敗</a:t>
            </a:r>
            <a:r>
              <a:rPr lang="ja-JP" altLang="en-US" dirty="0" smtClean="0"/>
              <a:t>してやり直すさいに「所蔵</a:t>
            </a:r>
            <a:r>
              <a:rPr lang="ja-JP" altLang="en-US" dirty="0"/>
              <a:t>情報</a:t>
            </a:r>
            <a:r>
              <a:rPr lang="en-US" altLang="ja-JP" dirty="0"/>
              <a:t>ID</a:t>
            </a:r>
            <a:r>
              <a:rPr lang="ja-JP" altLang="en-US" dirty="0" smtClean="0"/>
              <a:t>バーコード」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がはがれた場合は新しい</a:t>
            </a:r>
            <a:r>
              <a:rPr lang="ja-JP" altLang="en-US" dirty="0"/>
              <a:t>もの</a:t>
            </a:r>
            <a:r>
              <a:rPr lang="ja-JP" altLang="en-US" dirty="0" smtClean="0"/>
              <a:t>を張りなおすこと</a:t>
            </a:r>
            <a:endParaRPr lang="en-US" altLang="ja-JP" dirty="0" smtClean="0"/>
          </a:p>
          <a:p>
            <a:r>
              <a:rPr lang="ja-JP" altLang="en-US" dirty="0" smtClean="0"/>
              <a:t>（以前はブッカーの後に所蔵情報</a:t>
            </a:r>
            <a:r>
              <a:rPr lang="en-US" altLang="ja-JP" dirty="0" smtClean="0"/>
              <a:t>ID</a:t>
            </a:r>
            <a:r>
              <a:rPr lang="ja-JP" altLang="en-US" dirty="0" smtClean="0"/>
              <a:t>をはりラベルキーパーを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はっていたがやり方を変更した）</a:t>
            </a:r>
            <a:endParaRPr lang="en-US" altLang="ja-JP" dirty="0"/>
          </a:p>
        </p:txBody>
      </p:sp>
      <p:pic>
        <p:nvPicPr>
          <p:cNvPr id="6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1835696" y="4149080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5800670" y="1152590"/>
            <a:ext cx="3296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用意するもの：</a:t>
            </a:r>
            <a:endParaRPr kumimoji="1" lang="en-US" altLang="ja-JP" dirty="0" smtClean="0"/>
          </a:p>
          <a:p>
            <a:r>
              <a:rPr lang="ja-JP" altLang="en-US" dirty="0" smtClean="0"/>
              <a:t>　　ブッカー</a:t>
            </a:r>
            <a:endParaRPr lang="en-US" altLang="ja-JP" dirty="0" smtClean="0"/>
          </a:p>
          <a:p>
            <a:r>
              <a:rPr kumimoji="1" lang="ja-JP" altLang="en-US" dirty="0" smtClean="0"/>
              <a:t>　　はさみ（フッ素コート）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30cm</a:t>
            </a:r>
            <a:r>
              <a:rPr lang="ja-JP" altLang="en-US" dirty="0" smtClean="0"/>
              <a:t>の厚めの定規</a:t>
            </a:r>
            <a:endParaRPr lang="en-US" altLang="ja-JP" dirty="0" smtClean="0"/>
          </a:p>
          <a:p>
            <a:r>
              <a:rPr lang="ja-JP" altLang="en-US" dirty="0" smtClean="0"/>
              <a:t>　　所蔵</a:t>
            </a:r>
            <a:r>
              <a:rPr lang="ja-JP" altLang="en-US" dirty="0"/>
              <a:t>情報</a:t>
            </a:r>
            <a:r>
              <a:rPr lang="en-US" altLang="ja-JP" dirty="0"/>
              <a:t>ID</a:t>
            </a:r>
            <a:r>
              <a:rPr lang="ja-JP" altLang="en-US" dirty="0" smtClean="0"/>
              <a:t>バーコードシール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（↑失敗したとき用）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35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7/7b/Bookinf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88204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67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c)</a:t>
            </a:r>
            <a:r>
              <a:rPr kumimoji="1" lang="ja-JP" altLang="en-US" dirty="0" smtClean="0"/>
              <a:t>　</a:t>
            </a:r>
            <a:r>
              <a:rPr lang="ja-JP" altLang="en-US" dirty="0"/>
              <a:t>蔵書印（小口印</a:t>
            </a:r>
            <a:r>
              <a:rPr lang="ja-JP" altLang="en-US" dirty="0" smtClean="0"/>
              <a:t>）</a:t>
            </a:r>
            <a:r>
              <a:rPr lang="ja-JP" altLang="en-US" dirty="0"/>
              <a:t>（</a:t>
            </a:r>
            <a:r>
              <a:rPr kumimoji="1" lang="ja-JP" altLang="en-US" dirty="0" smtClean="0"/>
              <a:t>天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 rot="3097396">
            <a:off x="4512008" y="33995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書名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2876582">
            <a:off x="4350587" y="37983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著者名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 rot="17029218">
            <a:off x="5822051" y="1825120"/>
            <a:ext cx="276999" cy="1615827"/>
          </a:xfrm>
          <a:prstGeom prst="rect">
            <a:avLst/>
          </a:prstGeom>
          <a:solidFill>
            <a:schemeClr val="bg1"/>
          </a:solidFill>
        </p:spPr>
        <p:txBody>
          <a:bodyPr vert="eaVert" wrap="non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7308305" y="1843274"/>
            <a:ext cx="1670484" cy="718531"/>
          </a:xfrm>
          <a:prstGeom prst="wedgeRectCallout">
            <a:avLst>
              <a:gd name="adj1" fmla="val -75880"/>
              <a:gd name="adj2" fmla="val 925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天</a:t>
            </a:r>
            <a:endParaRPr lang="en-US" altLang="ja-JP" sz="2800" dirty="0" smtClean="0"/>
          </a:p>
        </p:txBody>
      </p:sp>
      <p:cxnSp>
        <p:nvCxnSpPr>
          <p:cNvPr id="20" name="直線矢印コネクタ 19"/>
          <p:cNvCxnSpPr>
            <a:endCxn id="21" idx="0"/>
          </p:cNvCxnSpPr>
          <p:nvPr/>
        </p:nvCxnSpPr>
        <p:spPr>
          <a:xfrm>
            <a:off x="4716016" y="2305551"/>
            <a:ext cx="460010" cy="13449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四角形吹き出し 23"/>
          <p:cNvSpPr/>
          <p:nvPr/>
        </p:nvSpPr>
        <p:spPr>
          <a:xfrm>
            <a:off x="4110779" y="1079447"/>
            <a:ext cx="1065247" cy="549353"/>
          </a:xfrm>
          <a:prstGeom prst="wedgeRectCallout">
            <a:avLst>
              <a:gd name="adj1" fmla="val 30581"/>
              <a:gd name="adj2" fmla="val 1888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1cm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55576" y="116632"/>
            <a:ext cx="276999" cy="1615827"/>
          </a:xfrm>
          <a:prstGeom prst="rect">
            <a:avLst/>
          </a:prstGeom>
          <a:solidFill>
            <a:schemeClr val="bg1"/>
          </a:solidFill>
        </p:spPr>
        <p:txBody>
          <a:bodyPr vert="eaVert" wrap="non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28227" y="1124744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用意するもの：</a:t>
            </a:r>
            <a:endParaRPr kumimoji="1" lang="en-US" altLang="ja-JP" dirty="0" smtClean="0"/>
          </a:p>
          <a:p>
            <a:r>
              <a:rPr lang="ja-JP" altLang="en-US" dirty="0" smtClean="0"/>
              <a:t>　　蔵書印（小口印）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35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7/7b/Bookinf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8681"/>
            <a:ext cx="88204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67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d) </a:t>
            </a:r>
            <a:r>
              <a:rPr kumimoji="1" lang="ja-JP" altLang="en-US" dirty="0" smtClean="0"/>
              <a:t>蔵書印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標題紙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0" name="四角形吹き出し 9"/>
          <p:cNvSpPr/>
          <p:nvPr/>
        </p:nvSpPr>
        <p:spPr>
          <a:xfrm>
            <a:off x="2555776" y="5877272"/>
            <a:ext cx="6423012" cy="972186"/>
          </a:xfrm>
          <a:prstGeom prst="wedgeRectCallout">
            <a:avLst>
              <a:gd name="adj1" fmla="val -14416"/>
              <a:gd name="adj2" fmla="val -1893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標題紙（書名や著者名などが書いてあ</a:t>
            </a:r>
            <a:r>
              <a:rPr lang="ja-JP" altLang="en-US" sz="2800" dirty="0"/>
              <a:t>る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下半分の真ん中へん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 rot="3097396">
            <a:off x="4512008" y="28235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書名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2876582">
            <a:off x="4350587" y="32222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著者名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4548587" y="3856257"/>
            <a:ext cx="576000" cy="576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 smtClean="0">
                <a:solidFill>
                  <a:srgbClr val="FF3300"/>
                </a:solidFill>
              </a:rPr>
              <a:t>南三陸</a:t>
            </a:r>
            <a:endParaRPr kumimoji="1" lang="en-US" altLang="ja-JP" sz="1100" dirty="0" smtClean="0">
              <a:solidFill>
                <a:srgbClr val="FF33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3300"/>
                </a:solidFill>
              </a:rPr>
              <a:t>図書館</a:t>
            </a:r>
            <a:endParaRPr kumimoji="1" lang="ja-JP" altLang="en-US" sz="1100" dirty="0">
              <a:solidFill>
                <a:srgbClr val="FF33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619672" y="327174"/>
            <a:ext cx="576000" cy="576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 smtClean="0">
                <a:solidFill>
                  <a:srgbClr val="FF3300"/>
                </a:solidFill>
              </a:rPr>
              <a:t>南三陸</a:t>
            </a:r>
            <a:endParaRPr kumimoji="1" lang="en-US" altLang="ja-JP" sz="1100" dirty="0" smtClean="0">
              <a:solidFill>
                <a:srgbClr val="FF33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3300"/>
                </a:solidFill>
              </a:rPr>
              <a:t>図書館</a:t>
            </a:r>
            <a:endParaRPr kumimoji="1" lang="ja-JP" altLang="en-US" sz="1100" dirty="0">
              <a:solidFill>
                <a:srgbClr val="FF33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7029218">
            <a:off x="5837440" y="1341141"/>
            <a:ext cx="246221" cy="1436291"/>
          </a:xfrm>
          <a:prstGeom prst="rect">
            <a:avLst/>
          </a:prstGeom>
          <a:solidFill>
            <a:schemeClr val="bg1"/>
          </a:solidFill>
        </p:spPr>
        <p:txBody>
          <a:bodyPr vert="eaVert" wrap="none" lIns="0" tIns="0" rIns="0" bIns="0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sz="1600" dirty="0">
              <a:solidFill>
                <a:srgbClr val="00206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28227" y="1124744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用意するもの：</a:t>
            </a:r>
            <a:endParaRPr kumimoji="1" lang="en-US" altLang="ja-JP" dirty="0" smtClean="0"/>
          </a:p>
          <a:p>
            <a:r>
              <a:rPr lang="ja-JP" altLang="en-US" dirty="0" smtClean="0"/>
              <a:t>　　蔵書印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49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uka\AppData\Local\Microsoft\Windows\Temporary Internet Files\Content.IE5\TRYEKOWW\MC90038938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2"/>
            <a:ext cx="3456384" cy="45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e) </a:t>
            </a:r>
            <a:r>
              <a:rPr lang="ja-JP" altLang="en-US" dirty="0" smtClean="0"/>
              <a:t>請求記号ラベル（背ラベル）</a:t>
            </a:r>
            <a:endParaRPr kumimoji="1" lang="ja-JP" altLang="en-US" dirty="0"/>
          </a:p>
        </p:txBody>
      </p:sp>
      <p:pic>
        <p:nvPicPr>
          <p:cNvPr id="1032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6948264" y="5692715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 rot="14543656">
            <a:off x="6717149" y="2358062"/>
            <a:ext cx="461665" cy="1708160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508104" y="5828402"/>
            <a:ext cx="540000" cy="3240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007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5823119" y="6135740"/>
            <a:ext cx="0" cy="396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吹き出し 21"/>
          <p:cNvSpPr/>
          <p:nvPr/>
        </p:nvSpPr>
        <p:spPr>
          <a:xfrm>
            <a:off x="214474" y="5328593"/>
            <a:ext cx="4608512" cy="1268759"/>
          </a:xfrm>
          <a:prstGeom prst="wedgeRectCallout">
            <a:avLst>
              <a:gd name="adj1" fmla="val 71681"/>
              <a:gd name="adj2" fmla="val 281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下から</a:t>
            </a:r>
            <a:r>
              <a:rPr lang="ja-JP" altLang="en-US" sz="2800" u="sng" dirty="0" smtClean="0"/>
              <a:t>必ず</a:t>
            </a:r>
            <a:r>
              <a:rPr lang="en-US" altLang="ja-JP" sz="2800" dirty="0" smtClean="0"/>
              <a:t>1cm</a:t>
            </a:r>
          </a:p>
          <a:p>
            <a:pPr algn="ctr"/>
            <a:r>
              <a:rPr kumimoji="1" lang="ja-JP" altLang="en-US" sz="2000" dirty="0" smtClean="0"/>
              <a:t>（整理するときに位置が統一されていると見やすいため）</a:t>
            </a:r>
            <a:endParaRPr kumimoji="1" lang="ja-JP" altLang="en-US" sz="2000" dirty="0"/>
          </a:p>
        </p:txBody>
      </p:sp>
      <p:sp>
        <p:nvSpPr>
          <p:cNvPr id="25" name="角丸四角形 24"/>
          <p:cNvSpPr/>
          <p:nvPr/>
        </p:nvSpPr>
        <p:spPr>
          <a:xfrm>
            <a:off x="395536" y="692696"/>
            <a:ext cx="540000" cy="3240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007</a:t>
            </a:r>
            <a:endParaRPr kumimoji="1" lang="ja-JP" altLang="en-US" dirty="0"/>
          </a:p>
        </p:txBody>
      </p:sp>
      <p:sp>
        <p:nvSpPr>
          <p:cNvPr id="35" name="四角形吹き出し 34"/>
          <p:cNvSpPr/>
          <p:nvPr/>
        </p:nvSpPr>
        <p:spPr>
          <a:xfrm>
            <a:off x="251520" y="1340768"/>
            <a:ext cx="4824536" cy="3600400"/>
          </a:xfrm>
          <a:prstGeom prst="wedgeRectCallout">
            <a:avLst>
              <a:gd name="adj1" fmla="val 62119"/>
              <a:gd name="adj2" fmla="val 740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2800" dirty="0"/>
              <a:t>請求</a:t>
            </a:r>
            <a:r>
              <a:rPr lang="ja-JP" altLang="en-US" sz="2800" dirty="0" smtClean="0"/>
              <a:t>記号をラベルに手書きし、背にはる</a:t>
            </a:r>
            <a:endParaRPr lang="en-US" altLang="ja-JP" sz="2800" dirty="0" smtClean="0"/>
          </a:p>
          <a:p>
            <a:r>
              <a:rPr kumimoji="1" lang="ja-JP" altLang="en-US" sz="2800" dirty="0"/>
              <a:t>ラベル</a:t>
            </a:r>
            <a:r>
              <a:rPr kumimoji="1" lang="ja-JP" altLang="en-US" sz="2800" dirty="0" smtClean="0"/>
              <a:t>の色：</a:t>
            </a:r>
            <a:endParaRPr kumimoji="1" lang="ja-JP" altLang="en-US" sz="2800" dirty="0"/>
          </a:p>
        </p:txBody>
      </p:sp>
      <p:sp>
        <p:nvSpPr>
          <p:cNvPr id="29" name="角丸四角形 28"/>
          <p:cNvSpPr/>
          <p:nvPr/>
        </p:nvSpPr>
        <p:spPr>
          <a:xfrm>
            <a:off x="491377" y="2786920"/>
            <a:ext cx="540000" cy="3240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007</a:t>
            </a:r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491377" y="3362984"/>
            <a:ext cx="540000" cy="324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dirty="0"/>
              <a:t>エカ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4165" y="2659708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一般書：</a:t>
            </a:r>
            <a:r>
              <a:rPr kumimoji="1" lang="ja-JP" altLang="en-US" sz="2800" dirty="0" smtClean="0">
                <a:solidFill>
                  <a:srgbClr val="00B050"/>
                </a:solidFill>
              </a:rPr>
              <a:t>緑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84165" y="3235772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児童書、絵本：</a:t>
            </a:r>
            <a:r>
              <a:rPr lang="ja-JP" altLang="en-US" sz="2800" dirty="0" smtClean="0">
                <a:solidFill>
                  <a:srgbClr val="FF0000"/>
                </a:solidFill>
              </a:rPr>
              <a:t>赤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84165" y="3812997"/>
            <a:ext cx="3986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郷土資料、白書：色未定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雑誌、紙芝居：ラベルなし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92080" y="1220559"/>
            <a:ext cx="341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用意するもの：</a:t>
            </a:r>
            <a:r>
              <a:rPr lang="ja-JP" altLang="en-US" dirty="0"/>
              <a:t>　</a:t>
            </a:r>
            <a:r>
              <a:rPr lang="ja-JP" altLang="en-US" dirty="0" smtClean="0"/>
              <a:t>請求記号ラベル</a:t>
            </a:r>
            <a:endParaRPr lang="en-US" altLang="ja-JP" dirty="0" smtClean="0"/>
          </a:p>
          <a:p>
            <a:r>
              <a:rPr lang="ja-JP" altLang="en-US" dirty="0" smtClean="0"/>
              <a:t>                             定規</a:t>
            </a:r>
            <a:endParaRPr lang="en-US" altLang="ja-JP" dirty="0" smtClean="0"/>
          </a:p>
          <a:p>
            <a:r>
              <a:rPr lang="ja-JP" altLang="en-US" dirty="0" smtClean="0"/>
              <a:t>                              ペン</a:t>
            </a:r>
            <a:endParaRPr lang="en-US" altLang="ja-JP" dirty="0" smtClean="0"/>
          </a:p>
          <a:p>
            <a:r>
              <a:rPr lang="ja-JP" altLang="en-US" dirty="0"/>
              <a:t> </a:t>
            </a:r>
            <a:r>
              <a:rPr lang="ja-JP" altLang="en-US" dirty="0" smtClean="0"/>
              <a:t>                             </a:t>
            </a:r>
            <a:r>
              <a:rPr kumimoji="1" lang="ja-JP" altLang="en-US" dirty="0" smtClean="0"/>
              <a:t>請求記号メモ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85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uka\AppData\Local\Microsoft\Windows\Temporary Internet Files\Content.IE5\TRYEKOWW\MC90038938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61782"/>
            <a:ext cx="3456384" cy="45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f) </a:t>
            </a:r>
            <a:r>
              <a:rPr lang="ja-JP" altLang="en-US" dirty="0" smtClean="0"/>
              <a:t>請求記号ラベルのラベル</a:t>
            </a:r>
            <a:r>
              <a:rPr lang="ja-JP" altLang="en-US" dirty="0"/>
              <a:t>キーパー</a:t>
            </a:r>
            <a:endParaRPr kumimoji="1" lang="ja-JP" altLang="en-US" dirty="0"/>
          </a:p>
        </p:txBody>
      </p:sp>
      <p:pic>
        <p:nvPicPr>
          <p:cNvPr id="1032" name="Picture 8" descr="http://farm7.static.flickr.com/6158/6185687232_9f873febd6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8" t="76089" r="44126" b="14584"/>
          <a:stretch/>
        </p:blipFill>
        <p:spPr bwMode="auto">
          <a:xfrm>
            <a:off x="6948264" y="5777625"/>
            <a:ext cx="936000" cy="5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 rot="14543656">
            <a:off x="6717149" y="2442972"/>
            <a:ext cx="461665" cy="1708160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南三陸町図書館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508104" y="5913312"/>
            <a:ext cx="540000" cy="3240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smtClean="0"/>
              <a:t>007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486740" y="5846137"/>
            <a:ext cx="1101483" cy="458350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吹き出し 22"/>
          <p:cNvSpPr/>
          <p:nvPr/>
        </p:nvSpPr>
        <p:spPr>
          <a:xfrm>
            <a:off x="402787" y="1555040"/>
            <a:ext cx="4461411" cy="3314120"/>
          </a:xfrm>
          <a:prstGeom prst="wedgeRectCallout">
            <a:avLst>
              <a:gd name="adj1" fmla="val 68616"/>
              <a:gd name="adj2" fmla="val 801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2800" dirty="0" smtClean="0"/>
              <a:t>ラベルの上にラベル</a:t>
            </a:r>
            <a:r>
              <a:rPr lang="ja-JP" altLang="en-US" sz="2800" dirty="0"/>
              <a:t>キーパー</a:t>
            </a:r>
            <a:r>
              <a:rPr lang="ja-JP" altLang="en-US" sz="2800" dirty="0" smtClean="0"/>
              <a:t>を</a:t>
            </a:r>
            <a:r>
              <a:rPr lang="ja-JP" altLang="en-US" sz="2800" dirty="0"/>
              <a:t>はる</a:t>
            </a:r>
            <a:endParaRPr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ラベルキーパーを長く</a:t>
            </a:r>
            <a:r>
              <a:rPr lang="ja-JP" altLang="en-US" sz="2800" dirty="0"/>
              <a:t>なるように半分に切って</a:t>
            </a:r>
            <a:r>
              <a:rPr lang="ja-JP" altLang="en-US" sz="2800" dirty="0" smtClean="0"/>
              <a:t>使う</a:t>
            </a:r>
            <a:endParaRPr lang="ja-JP" altLang="en-US" sz="28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18811" y="2492896"/>
            <a:ext cx="1296144" cy="792088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618955" y="2905617"/>
            <a:ext cx="12960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132955" y="116632"/>
            <a:ext cx="972000" cy="458350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0232" y="1281534"/>
            <a:ext cx="2021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用意するもの：</a:t>
            </a:r>
            <a:endParaRPr kumimoji="1" lang="en-US" altLang="ja-JP" dirty="0" smtClean="0"/>
          </a:p>
          <a:p>
            <a:r>
              <a:rPr lang="ja-JP" altLang="en-US" dirty="0" smtClean="0"/>
              <a:t>　　ラベルキーパー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1708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403</Words>
  <Application>Microsoft Office PowerPoint</Application>
  <PresentationFormat>画面に合わせる (4:3)</PresentationFormat>
  <Paragraphs>110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装備手順</vt:lpstr>
      <vt:lpstr>装備(1)ですること</vt:lpstr>
      <vt:lpstr>装備(2)ですること</vt:lpstr>
      <vt:lpstr>a) 所蔵情報IDバーコード</vt:lpstr>
      <vt:lpstr>b) ブッカー</vt:lpstr>
      <vt:lpstr>c)　蔵書印（小口印）（天）</vt:lpstr>
      <vt:lpstr>d) 蔵書印(標題紙)</vt:lpstr>
      <vt:lpstr>e) 請求記号ラベル（背ラベル）</vt:lpstr>
      <vt:lpstr>f) 請求記号ラベルのラベルキーパー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</dc:creator>
  <cp:lastModifiedBy>yuka</cp:lastModifiedBy>
  <cp:revision>36</cp:revision>
  <cp:lastPrinted>2011-09-27T11:41:45Z</cp:lastPrinted>
  <dcterms:created xsi:type="dcterms:W3CDTF">2011-09-27T07:55:06Z</dcterms:created>
  <dcterms:modified xsi:type="dcterms:W3CDTF">2011-09-29T03:39:19Z</dcterms:modified>
</cp:coreProperties>
</file>