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58"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1F3975DB-9E11-4931-95AB-A8A2D0F7F5E8}" type="datetimeFigureOut">
              <a:rPr kumimoji="1" lang="ja-JP" altLang="en-US" smtClean="0"/>
              <a:t>2013/10/22</a:t>
            </a:fld>
            <a:endParaRPr kumimoji="1" lang="ja-JP" altLang="en-US"/>
          </a:p>
        </p:txBody>
      </p:sp>
      <p:sp>
        <p:nvSpPr>
          <p:cNvPr id="4" name="スライド イメージ プレースホルダー 3"/>
          <p:cNvSpPr>
            <a:spLocks noGrp="1" noRot="1" noChangeAspect="1"/>
          </p:cNvSpPr>
          <p:nvPr>
            <p:ph type="sldImg" idx="2"/>
          </p:nvPr>
        </p:nvSpPr>
        <p:spPr>
          <a:xfrm>
            <a:off x="2222500" y="768350"/>
            <a:ext cx="2654300"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5C8CFE8C-918B-4E68-946B-725196FFDD29}" type="slidenum">
              <a:rPr kumimoji="1" lang="ja-JP" altLang="en-US" smtClean="0"/>
              <a:t>‹#›</a:t>
            </a:fld>
            <a:endParaRPr kumimoji="1" lang="ja-JP" altLang="en-US"/>
          </a:p>
        </p:txBody>
      </p:sp>
    </p:spTree>
    <p:extLst>
      <p:ext uri="{BB962C8B-B14F-4D97-AF65-F5344CB8AC3E}">
        <p14:creationId xmlns:p14="http://schemas.microsoft.com/office/powerpoint/2010/main" val="2329627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0" y="768350"/>
            <a:ext cx="2654300" cy="38369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C8CFE8C-918B-4E68-946B-725196FFDD29}" type="slidenum">
              <a:rPr kumimoji="1" lang="ja-JP" altLang="en-US" smtClean="0"/>
              <a:t>1</a:t>
            </a:fld>
            <a:endParaRPr kumimoji="1" lang="ja-JP" altLang="en-US"/>
          </a:p>
        </p:txBody>
      </p:sp>
    </p:spTree>
    <p:extLst>
      <p:ext uri="{BB962C8B-B14F-4D97-AF65-F5344CB8AC3E}">
        <p14:creationId xmlns:p14="http://schemas.microsoft.com/office/powerpoint/2010/main" val="1237165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3E5CE2B-8120-40F9-9830-2A35BAE261EA}" type="datetimeFigureOut">
              <a:rPr kumimoji="1" lang="ja-JP" altLang="en-US" smtClean="0"/>
              <a:t>2013/10/22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210704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E5CE2B-8120-40F9-9830-2A35BAE261EA}" type="datetimeFigureOut">
              <a:rPr kumimoji="1" lang="ja-JP" altLang="en-US" smtClean="0"/>
              <a:t>2013/10/22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182034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E5CE2B-8120-40F9-9830-2A35BAE261EA}" type="datetimeFigureOut">
              <a:rPr kumimoji="1" lang="ja-JP" altLang="en-US" smtClean="0"/>
              <a:t>2013/10/22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341385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E5CE2B-8120-40F9-9830-2A35BAE261EA}" type="datetimeFigureOut">
              <a:rPr kumimoji="1" lang="ja-JP" altLang="en-US" smtClean="0"/>
              <a:t>2013/10/22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47436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3E5CE2B-8120-40F9-9830-2A35BAE261EA}" type="datetimeFigureOut">
              <a:rPr kumimoji="1" lang="ja-JP" altLang="en-US" smtClean="0"/>
              <a:t>2013/10/22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98154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3E5CE2B-8120-40F9-9830-2A35BAE261EA}" type="datetimeFigureOut">
              <a:rPr kumimoji="1" lang="ja-JP" altLang="en-US" smtClean="0"/>
              <a:t>2013/10/22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392074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3E5CE2B-8120-40F9-9830-2A35BAE261EA}" type="datetimeFigureOut">
              <a:rPr kumimoji="1" lang="ja-JP" altLang="en-US" smtClean="0"/>
              <a:t>2013/10/22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4086702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3E5CE2B-8120-40F9-9830-2A35BAE261EA}" type="datetimeFigureOut">
              <a:rPr kumimoji="1" lang="ja-JP" altLang="en-US" smtClean="0"/>
              <a:t>2013/10/22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43309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E5CE2B-8120-40F9-9830-2A35BAE261EA}" type="datetimeFigureOut">
              <a:rPr kumimoji="1" lang="ja-JP" altLang="en-US" smtClean="0"/>
              <a:t>2013/10/22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2774263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E5CE2B-8120-40F9-9830-2A35BAE261EA}" type="datetimeFigureOut">
              <a:rPr kumimoji="1" lang="ja-JP" altLang="en-US" smtClean="0"/>
              <a:t>2013/10/22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2086957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E5CE2B-8120-40F9-9830-2A35BAE261EA}" type="datetimeFigureOut">
              <a:rPr kumimoji="1" lang="ja-JP" altLang="en-US" smtClean="0"/>
              <a:t>2013/10/22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237610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3E5CE2B-8120-40F9-9830-2A35BAE261EA}" type="datetimeFigureOut">
              <a:rPr kumimoji="1" lang="ja-JP" altLang="en-US" smtClean="0"/>
              <a:t>2013/10/22</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87C86790-57A1-4FFE-AD6F-6FE93FAF8476}" type="slidenum">
              <a:rPr kumimoji="1" lang="ja-JP" altLang="en-US" smtClean="0"/>
              <a:t>‹#›</a:t>
            </a:fld>
            <a:endParaRPr kumimoji="1" lang="ja-JP" altLang="en-US"/>
          </a:p>
        </p:txBody>
      </p:sp>
    </p:spTree>
    <p:extLst>
      <p:ext uri="{BB962C8B-B14F-4D97-AF65-F5344CB8AC3E}">
        <p14:creationId xmlns:p14="http://schemas.microsoft.com/office/powerpoint/2010/main" val="2489992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acebook.com/saveMLA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gif"/><Relationship Id="rId4" Type="http://schemas.openxmlformats.org/officeDocument/2006/relationships/hyperlink" Target="http://bit.ly/lf2103-saveMLA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384" y="200472"/>
            <a:ext cx="6875020" cy="707886"/>
          </a:xfrm>
          <a:prstGeom prst="rect">
            <a:avLst/>
          </a:prstGeom>
        </p:spPr>
        <p:txBody>
          <a:bodyPr wrap="square">
            <a:spAutoFit/>
          </a:bodyPr>
          <a:lstStyle/>
          <a:p>
            <a:pPr algn="ctr"/>
            <a:r>
              <a:rPr lang="ja-JP" altLang="en-US" sz="2000" dirty="0" smtClean="0"/>
              <a:t>東日本大震災の被災図書館に学んだ震災訓練プログラム</a:t>
            </a:r>
            <a:br>
              <a:rPr lang="ja-JP" altLang="en-US" sz="2000" dirty="0" smtClean="0"/>
            </a:br>
            <a:r>
              <a:rPr lang="ja-JP" altLang="en-US" sz="2000" dirty="0" smtClean="0"/>
              <a:t>－「</a:t>
            </a:r>
            <a:r>
              <a:rPr lang="en-US" altLang="ja-JP" sz="2000" dirty="0" err="1" smtClean="0"/>
              <a:t>saveMLAK</a:t>
            </a:r>
            <a:r>
              <a:rPr lang="ja-JP" altLang="en-US" sz="2000" dirty="0" smtClean="0"/>
              <a:t>メソッド」の開発と実践－</a:t>
            </a:r>
            <a:endParaRPr lang="ja-JP" altLang="en-US" sz="2000" dirty="0"/>
          </a:p>
        </p:txBody>
      </p:sp>
      <p:sp>
        <p:nvSpPr>
          <p:cNvPr id="6" name="正方形/長方形 5"/>
          <p:cNvSpPr/>
          <p:nvPr/>
        </p:nvSpPr>
        <p:spPr>
          <a:xfrm>
            <a:off x="908720" y="1064568"/>
            <a:ext cx="5832648" cy="1077218"/>
          </a:xfrm>
          <a:prstGeom prst="rect">
            <a:avLst/>
          </a:prstGeom>
        </p:spPr>
        <p:txBody>
          <a:bodyPr wrap="square">
            <a:spAutoFit/>
          </a:bodyPr>
          <a:lstStyle/>
          <a:p>
            <a:pPr algn="r"/>
            <a:r>
              <a:rPr lang="ja-JP" altLang="en-US" sz="1600" dirty="0" smtClean="0"/>
              <a:t>図書館総合展</a:t>
            </a:r>
            <a:r>
              <a:rPr lang="en-US" altLang="ja-JP" sz="1600" dirty="0" smtClean="0"/>
              <a:t>2</a:t>
            </a:r>
            <a:r>
              <a:rPr lang="ja-JP" altLang="en-US" sz="1600" dirty="0" smtClean="0"/>
              <a:t>日目</a:t>
            </a:r>
            <a:endParaRPr lang="en-US" altLang="ja-JP" sz="1600" dirty="0" smtClean="0"/>
          </a:p>
          <a:p>
            <a:pPr algn="r"/>
            <a:r>
              <a:rPr lang="en-US" altLang="ja-JP" sz="1600" dirty="0" smtClean="0"/>
              <a:t>2013</a:t>
            </a:r>
            <a:r>
              <a:rPr lang="ja-JP" altLang="en-US" sz="1600" dirty="0" smtClean="0"/>
              <a:t>年</a:t>
            </a:r>
            <a:r>
              <a:rPr lang="en-US" altLang="ja-JP" sz="1600" dirty="0" smtClean="0"/>
              <a:t>10</a:t>
            </a:r>
            <a:r>
              <a:rPr lang="ja-JP" altLang="en-US" sz="1600" dirty="0" smtClean="0"/>
              <a:t>月</a:t>
            </a:r>
            <a:r>
              <a:rPr lang="en-US" altLang="ja-JP" sz="1600" dirty="0" smtClean="0"/>
              <a:t>30</a:t>
            </a:r>
            <a:r>
              <a:rPr lang="ja-JP" altLang="en-US" sz="1600" dirty="0" smtClean="0"/>
              <a:t>日</a:t>
            </a:r>
            <a:r>
              <a:rPr lang="en-US" altLang="ja-JP" sz="1600" dirty="0" smtClean="0"/>
              <a:t>(</a:t>
            </a:r>
            <a:r>
              <a:rPr lang="ja-JP" altLang="en-US" sz="1600" dirty="0" smtClean="0"/>
              <a:t>水</a:t>
            </a:r>
            <a:r>
              <a:rPr lang="en-US" altLang="ja-JP" sz="1600" dirty="0" smtClean="0"/>
              <a:t>)</a:t>
            </a:r>
            <a:r>
              <a:rPr lang="ja-JP" altLang="en-US" sz="1600" dirty="0" smtClean="0"/>
              <a:t>　</a:t>
            </a:r>
            <a:r>
              <a:rPr lang="en-US" altLang="ja-JP" sz="1600" dirty="0" smtClean="0"/>
              <a:t>15:30</a:t>
            </a:r>
            <a:r>
              <a:rPr lang="ja-JP" altLang="en-US" sz="1600" dirty="0" smtClean="0"/>
              <a:t>～</a:t>
            </a:r>
            <a:r>
              <a:rPr lang="en-US" altLang="ja-JP" sz="1600" dirty="0" smtClean="0"/>
              <a:t>17:00</a:t>
            </a:r>
          </a:p>
          <a:p>
            <a:pPr algn="r"/>
            <a:r>
              <a:rPr lang="ja-JP" altLang="en-US" sz="1600" dirty="0" smtClean="0"/>
              <a:t>パシフィコ横浜 アネックスホール</a:t>
            </a:r>
            <a:r>
              <a:rPr lang="en-US" altLang="ja-JP" sz="1600" dirty="0" smtClean="0"/>
              <a:t>205</a:t>
            </a:r>
          </a:p>
          <a:p>
            <a:pPr algn="r"/>
            <a:r>
              <a:rPr lang="ja-JP" altLang="en-US" sz="1600" dirty="0" smtClean="0"/>
              <a:t>（図書館総合展第</a:t>
            </a:r>
            <a:r>
              <a:rPr lang="en-US" altLang="ja-JP" sz="1600" dirty="0" smtClean="0"/>
              <a:t>5</a:t>
            </a:r>
            <a:r>
              <a:rPr lang="ja-JP" altLang="en-US" sz="1600" dirty="0" smtClean="0"/>
              <a:t>会場）</a:t>
            </a:r>
            <a:endParaRPr lang="en-US" altLang="ja-JP" sz="1600" dirty="0" smtClean="0"/>
          </a:p>
        </p:txBody>
      </p:sp>
      <p:sp>
        <p:nvSpPr>
          <p:cNvPr id="8" name="正方形/長方形 7"/>
          <p:cNvSpPr/>
          <p:nvPr/>
        </p:nvSpPr>
        <p:spPr>
          <a:xfrm>
            <a:off x="327554" y="2264897"/>
            <a:ext cx="6323012" cy="1015663"/>
          </a:xfrm>
          <a:prstGeom prst="rect">
            <a:avLst/>
          </a:prstGeom>
        </p:spPr>
        <p:txBody>
          <a:bodyPr wrap="square">
            <a:spAutoFit/>
          </a:bodyPr>
          <a:lstStyle/>
          <a:p>
            <a:r>
              <a:rPr lang="ja-JP" altLang="en-US" sz="1200" dirty="0" smtClean="0"/>
              <a:t>東日本大震災を受け、様々な被害が図書館を襲いました。そのとき、その後、図書館では何が起き何をしてきたかについて、宮城県内の公共図書館や大学図書館について実際に経験された熊谷、小陳両氏から講演をいただきます。 図書館専用の防災訓練を意識した</a:t>
            </a:r>
            <a:r>
              <a:rPr lang="en-US" altLang="ja-JP" sz="1200" dirty="0" err="1" smtClean="0"/>
              <a:t>saveMLAK</a:t>
            </a:r>
            <a:r>
              <a:rPr lang="ja-JP" altLang="en-US" sz="1200" dirty="0" smtClean="0"/>
              <a:t>メソッドを紹介し、未曽有の震災を教訓にし、 これから私たちが将来の備えについて何ができるかについてのアイデアやどのような心構えが必要かについて共有できるフォーラムです。</a:t>
            </a:r>
            <a:endParaRPr lang="ja-JP" altLang="en-US" sz="1200" dirty="0"/>
          </a:p>
        </p:txBody>
      </p:sp>
      <p:sp>
        <p:nvSpPr>
          <p:cNvPr id="10" name="正方形/長方形 9"/>
          <p:cNvSpPr/>
          <p:nvPr/>
        </p:nvSpPr>
        <p:spPr>
          <a:xfrm>
            <a:off x="2531710" y="8419623"/>
            <a:ext cx="5229200" cy="830997"/>
          </a:xfrm>
          <a:prstGeom prst="rect">
            <a:avLst/>
          </a:prstGeom>
        </p:spPr>
        <p:txBody>
          <a:bodyPr wrap="square">
            <a:spAutoFit/>
          </a:bodyPr>
          <a:lstStyle/>
          <a:p>
            <a:r>
              <a:rPr lang="ja-JP" altLang="en-US" sz="1200" dirty="0" smtClean="0"/>
              <a:t>図書館総合展</a:t>
            </a:r>
            <a:r>
              <a:rPr lang="en-US" altLang="ja-JP" sz="1200" dirty="0" smtClean="0"/>
              <a:t>Web</a:t>
            </a:r>
            <a:r>
              <a:rPr lang="ja-JP" altLang="en-US" sz="1200" dirty="0" smtClean="0"/>
              <a:t>サイト：</a:t>
            </a:r>
            <a:r>
              <a:rPr lang="en-US" altLang="ja-JP" sz="1200" dirty="0" smtClean="0"/>
              <a:t>http://2013.libraryfair.jp/node/1640</a:t>
            </a:r>
          </a:p>
          <a:p>
            <a:r>
              <a:rPr lang="en-US" altLang="ja-JP" sz="1200" dirty="0" smtClean="0"/>
              <a:t>Twitter : https://twitter.com/saveMLAK</a:t>
            </a:r>
          </a:p>
          <a:p>
            <a:r>
              <a:rPr lang="ja-JP" altLang="en-US" sz="1200" dirty="0" smtClean="0"/>
              <a:t>ハッシュタグ </a:t>
            </a:r>
            <a:r>
              <a:rPr lang="en-US" altLang="ja-JP" sz="1200" dirty="0" smtClean="0"/>
              <a:t>#</a:t>
            </a:r>
            <a:r>
              <a:rPr lang="en-US" altLang="ja-JP" sz="1200" dirty="0" err="1" smtClean="0"/>
              <a:t>saveMLAK</a:t>
            </a:r>
            <a:endParaRPr lang="en-US" altLang="ja-JP" sz="1200" dirty="0" smtClean="0"/>
          </a:p>
          <a:p>
            <a:r>
              <a:rPr lang="en-US" altLang="ja-JP" sz="1200" dirty="0" smtClean="0"/>
              <a:t>Facebook : </a:t>
            </a:r>
            <a:r>
              <a:rPr lang="en-US" altLang="ja-JP" sz="1200" dirty="0" smtClean="0">
                <a:hlinkClick r:id="rId3"/>
              </a:rPr>
              <a:t>https://www.facebook.com/saveMLAK</a:t>
            </a:r>
            <a:endParaRPr lang="en-US" altLang="ja-JP" sz="1200" dirty="0" smtClean="0"/>
          </a:p>
        </p:txBody>
      </p:sp>
      <p:sp>
        <p:nvSpPr>
          <p:cNvPr id="11" name="正方形/長方形 10"/>
          <p:cNvSpPr/>
          <p:nvPr/>
        </p:nvSpPr>
        <p:spPr>
          <a:xfrm>
            <a:off x="939806" y="6773018"/>
            <a:ext cx="6337810" cy="1646605"/>
          </a:xfrm>
          <a:prstGeom prst="rect">
            <a:avLst/>
          </a:prstGeom>
        </p:spPr>
        <p:txBody>
          <a:bodyPr wrap="square">
            <a:spAutoFit/>
          </a:bodyPr>
          <a:lstStyle/>
          <a:p>
            <a:r>
              <a:rPr lang="ja-JP" altLang="en-US" dirty="0" smtClean="0"/>
              <a:t>＜参加申し込み＞</a:t>
            </a:r>
            <a:endParaRPr lang="en-US" altLang="ja-JP" dirty="0" smtClean="0"/>
          </a:p>
          <a:p>
            <a:r>
              <a:rPr lang="en-US" altLang="ja-JP" dirty="0" smtClean="0"/>
              <a:t>	</a:t>
            </a:r>
            <a:r>
              <a:rPr lang="en-US" altLang="ja-JP" dirty="0" smtClean="0">
                <a:hlinkClick r:id="rId4"/>
              </a:rPr>
              <a:t>http://bit.ly/lf2103-saveMLAK</a:t>
            </a:r>
            <a:endParaRPr lang="en-US" altLang="ja-JP" dirty="0" smtClean="0"/>
          </a:p>
          <a:p>
            <a:endParaRPr lang="ja-JP" altLang="en-US" dirty="0" smtClean="0"/>
          </a:p>
          <a:p>
            <a:r>
              <a:rPr lang="en-US" altLang="ja-JP" sz="1400" dirty="0" smtClean="0"/>
              <a:t>	</a:t>
            </a:r>
            <a:r>
              <a:rPr lang="ja-JP" altLang="en-US" sz="1100" dirty="0" smtClean="0"/>
              <a:t>参加申し込みフォームへ必要事項を入力の上、お申し込みください。</a:t>
            </a:r>
          </a:p>
          <a:p>
            <a:r>
              <a:rPr lang="en-US" altLang="ja-JP" sz="1100" dirty="0" smtClean="0"/>
              <a:t>	</a:t>
            </a:r>
            <a:r>
              <a:rPr lang="ja-JP" altLang="en-US" sz="1100" dirty="0" smtClean="0"/>
              <a:t>（席に空きがあれば当日参加も可能ですが、</a:t>
            </a:r>
            <a:endParaRPr lang="en-US" altLang="ja-JP" sz="1100" dirty="0" smtClean="0"/>
          </a:p>
          <a:p>
            <a:r>
              <a:rPr lang="en-US" altLang="ja-JP" sz="1100" dirty="0"/>
              <a:t>	</a:t>
            </a:r>
            <a:r>
              <a:rPr lang="ja-JP" altLang="en-US" sz="1100" dirty="0" smtClean="0"/>
              <a:t>できるだけ事前の参加申込みをお願いいたします。</a:t>
            </a:r>
            <a:endParaRPr lang="en-US" altLang="ja-JP" sz="1100" dirty="0" smtClean="0"/>
          </a:p>
          <a:p>
            <a:r>
              <a:rPr lang="en-US" altLang="ja-JP" sz="1100" dirty="0"/>
              <a:t>	</a:t>
            </a:r>
            <a:r>
              <a:rPr lang="ja-JP" altLang="en-US" sz="1100" dirty="0" smtClean="0"/>
              <a:t>定員</a:t>
            </a:r>
            <a:r>
              <a:rPr lang="en-US" altLang="ja-JP" sz="1100" dirty="0" smtClean="0"/>
              <a:t>(200</a:t>
            </a:r>
            <a:r>
              <a:rPr lang="ja-JP" altLang="en-US" sz="1100" dirty="0" smtClean="0"/>
              <a:t>名</a:t>
            </a:r>
            <a:r>
              <a:rPr lang="en-US" altLang="ja-JP" sz="1100" dirty="0" smtClean="0"/>
              <a:t>)</a:t>
            </a:r>
            <a:r>
              <a:rPr lang="ja-JP" altLang="en-US" sz="1100" dirty="0" smtClean="0"/>
              <a:t>に達しだい締切</a:t>
            </a:r>
            <a:r>
              <a:rPr lang="ja-JP" altLang="en-US" sz="1100" dirty="0" err="1" smtClean="0"/>
              <a:t>ます</a:t>
            </a:r>
            <a:r>
              <a:rPr lang="ja-JP" altLang="en-US" sz="1100" dirty="0" smtClean="0"/>
              <a:t>）</a:t>
            </a:r>
            <a:endParaRPr lang="ja-JP" altLang="en-US" sz="1100" dirty="0"/>
          </a:p>
        </p:txBody>
      </p:sp>
      <p:pic>
        <p:nvPicPr>
          <p:cNvPr id="1026" name="Picture 2" descr="savemlak-even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2205" y="9593459"/>
            <a:ext cx="1666875" cy="238125"/>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p:cNvSpPr/>
          <p:nvPr/>
        </p:nvSpPr>
        <p:spPr>
          <a:xfrm>
            <a:off x="2533972" y="9169921"/>
            <a:ext cx="5647556" cy="461665"/>
          </a:xfrm>
          <a:prstGeom prst="rect">
            <a:avLst/>
          </a:prstGeom>
        </p:spPr>
        <p:txBody>
          <a:bodyPr wrap="square">
            <a:spAutoFit/>
          </a:bodyPr>
          <a:lstStyle/>
          <a:p>
            <a:r>
              <a:rPr lang="ja-JP" altLang="en-US" sz="1200" dirty="0" smtClean="0"/>
              <a:t>問い合わせ先：</a:t>
            </a:r>
            <a:endParaRPr lang="en-US" altLang="ja-JP" sz="1200" dirty="0" smtClean="0"/>
          </a:p>
          <a:p>
            <a:r>
              <a:rPr lang="en-US" altLang="ja-JP" sz="1200" dirty="0" err="1" smtClean="0"/>
              <a:t>saveMLAK</a:t>
            </a:r>
            <a:r>
              <a:rPr lang="ja-JP" altLang="en-US" sz="1200" dirty="0" smtClean="0"/>
              <a:t>プロジェクト図書館総合展フォーラム担当（江草由佳）</a:t>
            </a:r>
            <a:endParaRPr lang="ja-JP" altLang="en-US" sz="1200" dirty="0"/>
          </a:p>
        </p:txBody>
      </p:sp>
      <p:sp>
        <p:nvSpPr>
          <p:cNvPr id="13" name="正方形/長方形 12"/>
          <p:cNvSpPr/>
          <p:nvPr/>
        </p:nvSpPr>
        <p:spPr>
          <a:xfrm>
            <a:off x="447310" y="3316873"/>
            <a:ext cx="5976664" cy="3416320"/>
          </a:xfrm>
          <a:prstGeom prst="rect">
            <a:avLst/>
          </a:prstGeom>
        </p:spPr>
        <p:txBody>
          <a:bodyPr wrap="square">
            <a:spAutoFit/>
          </a:bodyPr>
          <a:lstStyle/>
          <a:p>
            <a:r>
              <a:rPr lang="ja-JP" altLang="en-US" sz="1400" dirty="0" smtClean="0"/>
              <a:t>＜プログラム＞</a:t>
            </a:r>
            <a:endParaRPr lang="en-US" altLang="ja-JP" sz="1400" dirty="0" smtClean="0"/>
          </a:p>
          <a:p>
            <a:r>
              <a:rPr lang="en-US" altLang="ja-JP" sz="1400" dirty="0" smtClean="0"/>
              <a:t>15:30 </a:t>
            </a:r>
            <a:r>
              <a:rPr lang="ja-JP" altLang="en-US" sz="1400" dirty="0" smtClean="0"/>
              <a:t>開演</a:t>
            </a:r>
          </a:p>
          <a:p>
            <a:r>
              <a:rPr lang="en-US" altLang="ja-JP" sz="1400" dirty="0" smtClean="0"/>
              <a:t>15:30-15:50 </a:t>
            </a:r>
            <a:r>
              <a:rPr lang="ja-JP" altLang="en-US" sz="1400" dirty="0" smtClean="0"/>
              <a:t>「宮城県図書館と宮城県内公共図書館のそのとき、その後」</a:t>
            </a:r>
          </a:p>
          <a:p>
            <a:r>
              <a:rPr lang="ja-JP" altLang="en-US" sz="1400" dirty="0" smtClean="0"/>
              <a:t>	　　　　熊谷慎一郎</a:t>
            </a:r>
            <a:r>
              <a:rPr lang="ja-JP" altLang="en-US" sz="1200" dirty="0" smtClean="0"/>
              <a:t>（宮城県図書館企画管理部企画協力班主事</a:t>
            </a:r>
            <a:r>
              <a:rPr lang="en-US" altLang="ja-JP" sz="1200" dirty="0" smtClean="0"/>
              <a:t>〈</a:t>
            </a:r>
            <a:r>
              <a:rPr lang="ja-JP" altLang="en-US" sz="1200" dirty="0" smtClean="0"/>
              <a:t>司書</a:t>
            </a:r>
            <a:r>
              <a:rPr lang="en-US" altLang="ja-JP" sz="1200" dirty="0" smtClean="0"/>
              <a:t>〉</a:t>
            </a:r>
            <a:r>
              <a:rPr lang="ja-JP" altLang="en-US" sz="1200" dirty="0" smtClean="0"/>
              <a:t>）</a:t>
            </a:r>
            <a:endParaRPr lang="ja-JP" altLang="en-US" sz="1400" dirty="0" smtClean="0"/>
          </a:p>
          <a:p>
            <a:r>
              <a:rPr lang="en-US" altLang="ja-JP" sz="1400" dirty="0" smtClean="0"/>
              <a:t>15:50-16:05 </a:t>
            </a:r>
            <a:r>
              <a:rPr lang="ja-JP" altLang="en-US" sz="1400" dirty="0" smtClean="0"/>
              <a:t>「そのとき私たちができたこと</a:t>
            </a:r>
          </a:p>
          <a:p>
            <a:r>
              <a:rPr lang="ja-JP" altLang="en-US" sz="1400" dirty="0" smtClean="0"/>
              <a:t>	　　</a:t>
            </a:r>
            <a:r>
              <a:rPr lang="en-US" altLang="ja-JP" sz="1400" dirty="0" smtClean="0"/>
              <a:t>―</a:t>
            </a:r>
            <a:r>
              <a:rPr lang="ja-JP" altLang="en-US" sz="1400" dirty="0" smtClean="0"/>
              <a:t>東北大学附属図書館が遭遇した東日本大震災</a:t>
            </a:r>
            <a:r>
              <a:rPr lang="en-US" altLang="ja-JP" sz="1400" dirty="0" smtClean="0"/>
              <a:t>―</a:t>
            </a:r>
            <a:r>
              <a:rPr lang="ja-JP" altLang="en-US" sz="1400" dirty="0" smtClean="0"/>
              <a:t>」</a:t>
            </a:r>
            <a:endParaRPr lang="en-US" altLang="ja-JP" sz="1400" dirty="0" smtClean="0"/>
          </a:p>
          <a:p>
            <a:r>
              <a:rPr lang="en-US" altLang="ja-JP" sz="1400" dirty="0" smtClean="0"/>
              <a:t>	</a:t>
            </a:r>
            <a:r>
              <a:rPr lang="ja-JP" altLang="en-US" sz="1400" dirty="0" smtClean="0"/>
              <a:t>　　　　小陳左和子</a:t>
            </a:r>
            <a:r>
              <a:rPr lang="ja-JP" altLang="en-US" sz="1200" dirty="0" smtClean="0"/>
              <a:t>（一橋大学学術・図書部学術情報課長</a:t>
            </a:r>
            <a:endParaRPr lang="en-US" altLang="ja-JP" sz="1200" dirty="0" smtClean="0"/>
          </a:p>
          <a:p>
            <a:r>
              <a:rPr lang="ja-JP" altLang="en-US" sz="1200" dirty="0" smtClean="0"/>
              <a:t>　　　　　　　　　　　　</a:t>
            </a:r>
            <a:r>
              <a:rPr lang="en-US" altLang="ja-JP" sz="1200" dirty="0" smtClean="0"/>
              <a:t>		</a:t>
            </a:r>
            <a:r>
              <a:rPr lang="ja-JP" altLang="en-US" sz="1200" dirty="0" smtClean="0"/>
              <a:t>（前・東北大学附属図書館 情報サービス課長））</a:t>
            </a:r>
          </a:p>
          <a:p>
            <a:r>
              <a:rPr lang="en-US" altLang="ja-JP" sz="1400" dirty="0" smtClean="0"/>
              <a:t>16:05-16:20 </a:t>
            </a:r>
            <a:r>
              <a:rPr lang="en-US" altLang="ja-JP" sz="1400" dirty="0" err="1" smtClean="0"/>
              <a:t>saveMLAK</a:t>
            </a:r>
            <a:r>
              <a:rPr lang="ja-JP" altLang="en-US" sz="1400" dirty="0" smtClean="0"/>
              <a:t>メソッドの紹介</a:t>
            </a:r>
          </a:p>
          <a:p>
            <a:r>
              <a:rPr lang="ja-JP" altLang="en-US" sz="1400" dirty="0" smtClean="0"/>
              <a:t>	　　　　江草由佳</a:t>
            </a:r>
            <a:r>
              <a:rPr lang="ja-JP" altLang="en-US" sz="1100" dirty="0" smtClean="0"/>
              <a:t>（国立教育政策研究所教育研究情報センター総括研究官）</a:t>
            </a:r>
            <a:endParaRPr lang="ja-JP" altLang="en-US" sz="1400" dirty="0" smtClean="0"/>
          </a:p>
          <a:p>
            <a:r>
              <a:rPr lang="en-US" altLang="ja-JP" sz="1400" dirty="0" smtClean="0"/>
              <a:t>16:20-16:55 </a:t>
            </a:r>
            <a:r>
              <a:rPr lang="ja-JP" altLang="en-US" sz="1400" dirty="0" smtClean="0"/>
              <a:t>総合討論</a:t>
            </a:r>
            <a:endParaRPr lang="en-US" altLang="ja-JP" sz="1400" dirty="0" smtClean="0"/>
          </a:p>
          <a:p>
            <a:r>
              <a:rPr lang="en-US" altLang="ja-JP" sz="1200" dirty="0"/>
              <a:t>	</a:t>
            </a:r>
            <a:r>
              <a:rPr lang="ja-JP" altLang="en-US" sz="1200" dirty="0" smtClean="0"/>
              <a:t>　　熊谷慎一郎、小陳左和子、江草由佳</a:t>
            </a:r>
            <a:endParaRPr lang="en-US" altLang="ja-JP" sz="1200" dirty="0" smtClean="0"/>
          </a:p>
          <a:p>
            <a:r>
              <a:rPr lang="en-US" altLang="ja-JP" sz="1200" dirty="0"/>
              <a:t>	</a:t>
            </a:r>
            <a:r>
              <a:rPr lang="ja-JP" altLang="en-US" sz="1200" dirty="0" smtClean="0"/>
              <a:t>　　鈴木光（総務省消防庁防災図上訓練指導員、防災ファシリテーター）</a:t>
            </a:r>
            <a:endParaRPr lang="en-US" altLang="ja-JP" sz="1200" dirty="0" smtClean="0"/>
          </a:p>
          <a:p>
            <a:r>
              <a:rPr lang="en-US" altLang="ja-JP" sz="1200" dirty="0"/>
              <a:t>	 </a:t>
            </a:r>
            <a:r>
              <a:rPr lang="en-US" altLang="ja-JP" sz="1200" dirty="0" smtClean="0"/>
              <a:t>     </a:t>
            </a:r>
            <a:r>
              <a:rPr lang="ja-JP" altLang="en-US" sz="1200" dirty="0" smtClean="0"/>
              <a:t>司会：高久雅生（筑波大学図書館情報メディア系准教授）</a:t>
            </a:r>
            <a:endParaRPr lang="en-US" altLang="ja-JP" sz="1200" dirty="0" smtClean="0"/>
          </a:p>
          <a:p>
            <a:endParaRPr lang="ja-JP" altLang="en-US" sz="1400" dirty="0" smtClean="0"/>
          </a:p>
          <a:p>
            <a:r>
              <a:rPr lang="en-US" altLang="ja-JP" sz="1400" dirty="0" smtClean="0"/>
              <a:t>16:55-17:00 </a:t>
            </a:r>
            <a:r>
              <a:rPr lang="ja-JP" altLang="en-US" sz="1400" dirty="0" smtClean="0"/>
              <a:t>まとめ</a:t>
            </a:r>
            <a:endParaRPr lang="ja-JP" altLang="en-US" sz="1400" dirty="0"/>
          </a:p>
        </p:txBody>
      </p:sp>
      <p:pic>
        <p:nvPicPr>
          <p:cNvPr id="1027" name="Picture 3" descr="C:\Documents and Settings\yuka\My Documents\My Pictures\savemlak-logo.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5177" y="8167137"/>
            <a:ext cx="2062745" cy="1606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2437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189</Words>
  <Application>Microsoft Office PowerPoint</Application>
  <PresentationFormat>A4 210 x 297 mm</PresentationFormat>
  <Paragraphs>36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国立教育政策研究所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egusa</dc:creator>
  <cp:lastModifiedBy> egusa</cp:lastModifiedBy>
  <cp:revision>6</cp:revision>
  <cp:lastPrinted>2013-10-22T04:35:13Z</cp:lastPrinted>
  <dcterms:created xsi:type="dcterms:W3CDTF">2013-10-21T02:07:20Z</dcterms:created>
  <dcterms:modified xsi:type="dcterms:W3CDTF">2013-10-22T04:35:42Z</dcterms:modified>
</cp:coreProperties>
</file>