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420" y="18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97771035-B88D-429E-9401-26583036F4B3}" type="datetimeFigureOut">
              <a:rPr kumimoji="1" lang="ja-JP" altLang="en-US" smtClean="0"/>
              <a:pPr/>
              <a:t>2013/2/4</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B7B356DA-775E-48EA-B951-7068D12C8E95}" type="slidenum">
              <a:rPr kumimoji="1" lang="ja-JP" altLang="en-US" smtClean="0"/>
              <a:pPr/>
              <a:t>‹#›</a:t>
            </a:fld>
            <a:endParaRPr kumimoji="1" lang="ja-JP" altLang="en-US"/>
          </a:p>
        </p:txBody>
      </p:sp>
    </p:spTree>
    <p:extLst>
      <p:ext uri="{BB962C8B-B14F-4D97-AF65-F5344CB8AC3E}">
        <p14:creationId xmlns:p14="http://schemas.microsoft.com/office/powerpoint/2010/main" val="3085157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0913" y="766763"/>
            <a:ext cx="2657475" cy="3838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7B356DA-775E-48EA-B951-7068D12C8E95}" type="slidenum">
              <a:rPr kumimoji="1" lang="ja-JP" altLang="en-US" smtClean="0"/>
              <a:pPr/>
              <a:t>1</a:t>
            </a:fld>
            <a:endParaRPr kumimoji="1" lang="ja-JP" altLang="en-US"/>
          </a:p>
        </p:txBody>
      </p:sp>
    </p:spTree>
    <p:extLst>
      <p:ext uri="{BB962C8B-B14F-4D97-AF65-F5344CB8AC3E}">
        <p14:creationId xmlns:p14="http://schemas.microsoft.com/office/powerpoint/2010/main" val="367637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310449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248857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20599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414909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868255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37419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164731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301984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415520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237809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6C650D-F896-4EF8-B892-BD4363E0A58F}" type="datetimeFigureOut">
              <a:rPr kumimoji="1" lang="ja-JP" altLang="en-US" smtClean="0"/>
              <a:pPr/>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395333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66C650D-F896-4EF8-B892-BD4363E0A58F}" type="datetimeFigureOut">
              <a:rPr kumimoji="1" lang="ja-JP" altLang="en-US" smtClean="0"/>
              <a:pPr/>
              <a:t>2013/2/4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E8135B9-0CBE-4F4B-BD9D-C1E91A522F3C}" type="slidenum">
              <a:rPr kumimoji="1" lang="ja-JP" altLang="en-US" smtClean="0"/>
              <a:pPr/>
              <a:t>‹#›</a:t>
            </a:fld>
            <a:endParaRPr kumimoji="1" lang="ja-JP" altLang="en-US"/>
          </a:p>
        </p:txBody>
      </p:sp>
    </p:spTree>
    <p:extLst>
      <p:ext uri="{BB962C8B-B14F-4D97-AF65-F5344CB8AC3E}">
        <p14:creationId xmlns:p14="http://schemas.microsoft.com/office/powerpoint/2010/main" val="619380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84784" y="120913"/>
            <a:ext cx="5328592" cy="923330"/>
          </a:xfrm>
          <a:prstGeom prst="rect">
            <a:avLst/>
          </a:prstGeom>
        </p:spPr>
        <p:txBody>
          <a:bodyPr wrap="square">
            <a:spAutoFit/>
          </a:bodyPr>
          <a:lstStyle/>
          <a:p>
            <a:r>
              <a:rPr lang="en-US" altLang="ja-JP" dirty="0"/>
              <a:t>Information on the aftermath and relief operations </a:t>
            </a:r>
            <a:br>
              <a:rPr lang="en-US" altLang="ja-JP" dirty="0"/>
            </a:br>
            <a:r>
              <a:rPr lang="en-US" altLang="ja-JP" dirty="0"/>
              <a:t>for the Museums, Libraries, Archives and </a:t>
            </a:r>
            <a:r>
              <a:rPr lang="en-US" altLang="ja-JP" dirty="0" err="1"/>
              <a:t>Kominkans</a:t>
            </a:r>
            <a:r>
              <a:rPr lang="en-US" altLang="ja-JP" dirty="0" smtClean="0"/>
              <a:t>*</a:t>
            </a:r>
          </a:p>
          <a:p>
            <a:r>
              <a:rPr lang="en-US" altLang="ja-JP" dirty="0" smtClean="0"/>
              <a:t> </a:t>
            </a:r>
            <a:r>
              <a:rPr lang="en-US" altLang="ja-JP" dirty="0"/>
              <a:t>(MLAK) </a:t>
            </a:r>
            <a:r>
              <a:rPr lang="en-GB" altLang="ja-JP" dirty="0"/>
              <a:t>affected by the Great East Japan </a:t>
            </a:r>
            <a:r>
              <a:rPr lang="en-GB" altLang="ja-JP" dirty="0" smtClean="0"/>
              <a:t>Earthquake</a:t>
            </a:r>
            <a:endParaRPr lang="ja-JP" altLang="en-US" dirty="0"/>
          </a:p>
        </p:txBody>
      </p:sp>
      <p:sp>
        <p:nvSpPr>
          <p:cNvPr id="5" name="正方形/長方形 4"/>
          <p:cNvSpPr/>
          <p:nvPr/>
        </p:nvSpPr>
        <p:spPr>
          <a:xfrm>
            <a:off x="4772395" y="922951"/>
            <a:ext cx="1898277" cy="253916"/>
          </a:xfrm>
          <a:prstGeom prst="rect">
            <a:avLst/>
          </a:prstGeom>
        </p:spPr>
        <p:txBody>
          <a:bodyPr wrap="none">
            <a:spAutoFit/>
          </a:bodyPr>
          <a:lstStyle/>
          <a:p>
            <a:r>
              <a:rPr lang="en-US" altLang="ja-JP" sz="1050" dirty="0"/>
              <a:t>*</a:t>
            </a:r>
            <a:r>
              <a:rPr lang="en-US" altLang="ja-JP" sz="1050" dirty="0" err="1"/>
              <a:t>Kominkan</a:t>
            </a:r>
            <a:r>
              <a:rPr lang="en-US" altLang="ja-JP" sz="1050" dirty="0"/>
              <a:t>=Community Center</a:t>
            </a:r>
            <a:endParaRPr lang="ja-JP" altLang="ja-JP" sz="1050" dirty="0"/>
          </a:p>
        </p:txBody>
      </p:sp>
      <p:sp>
        <p:nvSpPr>
          <p:cNvPr id="6" name="正方形/長方形 5"/>
          <p:cNvSpPr/>
          <p:nvPr/>
        </p:nvSpPr>
        <p:spPr>
          <a:xfrm>
            <a:off x="188640" y="1640632"/>
            <a:ext cx="6480720" cy="1061829"/>
          </a:xfrm>
          <a:prstGeom prst="rect">
            <a:avLst/>
          </a:prstGeom>
        </p:spPr>
        <p:txBody>
          <a:bodyPr wrap="square">
            <a:spAutoFit/>
          </a:bodyPr>
          <a:lstStyle/>
          <a:p>
            <a:r>
              <a:rPr lang="en-US" altLang="ja-JP" sz="1050" dirty="0" smtClean="0"/>
              <a:t>  Following the 2011 </a:t>
            </a:r>
            <a:r>
              <a:rPr lang="en-US" altLang="ja-JP" sz="1050" dirty="0" err="1" smtClean="0"/>
              <a:t>Tōhoku</a:t>
            </a:r>
            <a:r>
              <a:rPr lang="en-US" altLang="ja-JP" sz="1050" dirty="0" smtClean="0"/>
              <a:t> earthquake and tsunami (the Great East Japan Earthquake), a group of volunteers (staff members of MLAK venues and other supporters) created a website to support the affected community service facilities.</a:t>
            </a:r>
            <a:endParaRPr lang="ja-JP" altLang="ja-JP" sz="1050" dirty="0" smtClean="0"/>
          </a:p>
          <a:p>
            <a:r>
              <a:rPr lang="en-US" altLang="ja-JP" sz="1050" b="1" dirty="0" smtClean="0"/>
              <a:t>  </a:t>
            </a:r>
            <a:r>
              <a:rPr lang="en-US" altLang="ja-JP" sz="1050" b="1" dirty="0" err="1"/>
              <a:t>s</a:t>
            </a:r>
            <a:r>
              <a:rPr lang="en-US" altLang="ja-JP" sz="1050" b="1" dirty="0" err="1" smtClean="0"/>
              <a:t>aveMLAK</a:t>
            </a:r>
            <a:r>
              <a:rPr lang="en-US" altLang="ja-JP" sz="1050" b="1" dirty="0" smtClean="0"/>
              <a:t> </a:t>
            </a:r>
            <a:r>
              <a:rPr lang="en-US" altLang="ja-JP" sz="1050" dirty="0"/>
              <a:t>(</a:t>
            </a:r>
            <a:r>
              <a:rPr lang="en-US" altLang="ja-JP" sz="1050" b="1" dirty="0"/>
              <a:t>http://savemlak.jp/</a:t>
            </a:r>
            <a:r>
              <a:rPr lang="en-US" altLang="ja-JP" sz="1050" dirty="0"/>
              <a:t>) is gathering and summarizing information on the damage to the staff and facilities in the disaster area and requests for assistance from the victims. It also provides advice and guidance to the affected museums, libraries, archives and community centers about what they can do and what they need.</a:t>
            </a:r>
            <a:endParaRPr lang="ja-JP" altLang="ja-JP" sz="1050" dirty="0"/>
          </a:p>
        </p:txBody>
      </p:sp>
      <p:sp>
        <p:nvSpPr>
          <p:cNvPr id="7" name="正方形/長方形 6"/>
          <p:cNvSpPr/>
          <p:nvPr/>
        </p:nvSpPr>
        <p:spPr>
          <a:xfrm>
            <a:off x="1694155" y="1176867"/>
            <a:ext cx="3429000" cy="276999"/>
          </a:xfrm>
          <a:prstGeom prst="rect">
            <a:avLst/>
          </a:prstGeom>
        </p:spPr>
        <p:txBody>
          <a:bodyPr>
            <a:spAutoFit/>
          </a:bodyPr>
          <a:lstStyle/>
          <a:p>
            <a:r>
              <a:rPr lang="en-US" altLang="ja-JP" sz="1200" dirty="0" smtClean="0"/>
              <a:t>(</a:t>
            </a:r>
            <a:r>
              <a:rPr lang="en-US" altLang="ja-JP" sz="1200" dirty="0" err="1"/>
              <a:t>s</a:t>
            </a:r>
            <a:r>
              <a:rPr lang="en-US" altLang="ja-JP" sz="1200" dirty="0" err="1" smtClean="0"/>
              <a:t>aveMLAK</a:t>
            </a:r>
            <a:r>
              <a:rPr lang="en-US" altLang="ja-JP" sz="1200" dirty="0" smtClean="0"/>
              <a:t> </a:t>
            </a:r>
            <a:r>
              <a:rPr lang="en-US" altLang="ja-JP" sz="1200" dirty="0"/>
              <a:t>project; since 11 April 2011)</a:t>
            </a:r>
            <a:endParaRPr lang="ja-JP" altLang="ja-JP" sz="1200" dirty="0"/>
          </a:p>
        </p:txBody>
      </p:sp>
      <p:pic>
        <p:nvPicPr>
          <p:cNvPr id="1027" name="Picture 3" descr="saveMLAK"/>
          <p:cNvPicPr>
            <a:picLocks noChangeAspect="1" noChangeArrowheads="1"/>
          </p:cNvPicPr>
          <p:nvPr/>
        </p:nvPicPr>
        <p:blipFill>
          <a:blip r:embed="rId3" cstate="print">
            <a:extLst>
              <a:ext uri="{28A0092B-C50C-407E-A947-70E740481C1C}">
                <a14:useLocalDpi xmlns:a14="http://schemas.microsoft.com/office/drawing/2010/main" val="0"/>
              </a:ext>
            </a:extLst>
          </a:blip>
          <a:srcRect t="1942"/>
          <a:stretch>
            <a:fillRect/>
          </a:stretch>
        </p:blipFill>
        <p:spPr bwMode="auto">
          <a:xfrm>
            <a:off x="536622" y="3008972"/>
            <a:ext cx="257175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saveMLAK-400x3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8210" y="6381533"/>
            <a:ext cx="15811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正方形/長方形 7"/>
          <p:cNvSpPr/>
          <p:nvPr/>
        </p:nvSpPr>
        <p:spPr>
          <a:xfrm>
            <a:off x="4958416" y="6106476"/>
            <a:ext cx="1874231" cy="253916"/>
          </a:xfrm>
          <a:prstGeom prst="rect">
            <a:avLst/>
          </a:prstGeom>
        </p:spPr>
        <p:txBody>
          <a:bodyPr wrap="none">
            <a:spAutoFit/>
          </a:bodyPr>
          <a:lstStyle/>
          <a:p>
            <a:r>
              <a:rPr lang="en-US" altLang="ja-JP" sz="1050" dirty="0" smtClean="0"/>
              <a:t>Symbol : MLAK-kun (</a:t>
            </a:r>
            <a:r>
              <a:rPr lang="en-US" altLang="ja-JP" sz="1050" dirty="0" err="1" smtClean="0"/>
              <a:t>Mr.MLAK</a:t>
            </a:r>
            <a:r>
              <a:rPr lang="en-US" altLang="ja-JP" sz="1050" dirty="0" smtClean="0"/>
              <a:t>)</a:t>
            </a:r>
            <a:endParaRPr lang="ja-JP" altLang="ja-JP" sz="1050" dirty="0"/>
          </a:p>
        </p:txBody>
      </p:sp>
      <p:sp>
        <p:nvSpPr>
          <p:cNvPr id="9" name="正方形/長方形 8"/>
          <p:cNvSpPr/>
          <p:nvPr/>
        </p:nvSpPr>
        <p:spPr>
          <a:xfrm>
            <a:off x="3862080" y="2849186"/>
            <a:ext cx="1807803" cy="307777"/>
          </a:xfrm>
          <a:prstGeom prst="rect">
            <a:avLst/>
          </a:prstGeom>
        </p:spPr>
        <p:txBody>
          <a:bodyPr wrap="none">
            <a:spAutoFit/>
          </a:bodyPr>
          <a:lstStyle/>
          <a:p>
            <a:r>
              <a:rPr lang="en-US" altLang="ja-JP" sz="1400" b="1" dirty="0"/>
              <a:t>- </a:t>
            </a:r>
            <a:r>
              <a:rPr lang="en-US" altLang="ja-JP" sz="1400" b="1" dirty="0" err="1" smtClean="0"/>
              <a:t>saveMLAK</a:t>
            </a:r>
            <a:r>
              <a:rPr lang="en-US" altLang="ja-JP" sz="1400" b="1" dirty="0" smtClean="0"/>
              <a:t> </a:t>
            </a:r>
            <a:r>
              <a:rPr lang="en-US" altLang="ja-JP" sz="1400" b="1" dirty="0"/>
              <a:t>website -</a:t>
            </a:r>
            <a:endParaRPr lang="ja-JP" altLang="ja-JP" sz="1400" dirty="0"/>
          </a:p>
        </p:txBody>
      </p:sp>
      <p:sp>
        <p:nvSpPr>
          <p:cNvPr id="11" name="正方形/長方形 10"/>
          <p:cNvSpPr/>
          <p:nvPr/>
        </p:nvSpPr>
        <p:spPr>
          <a:xfrm>
            <a:off x="3862080" y="3168312"/>
            <a:ext cx="2604451" cy="1384995"/>
          </a:xfrm>
          <a:prstGeom prst="rect">
            <a:avLst/>
          </a:prstGeom>
        </p:spPr>
        <p:txBody>
          <a:bodyPr wrap="square">
            <a:spAutoFit/>
          </a:bodyPr>
          <a:lstStyle/>
          <a:p>
            <a:r>
              <a:rPr lang="en-US" altLang="ja-JP" sz="1050" b="1" dirty="0" err="1" smtClean="0"/>
              <a:t>saveMLAK</a:t>
            </a:r>
            <a:r>
              <a:rPr lang="en-US" altLang="ja-JP" sz="1050" b="1" dirty="0" smtClean="0"/>
              <a:t>; </a:t>
            </a:r>
            <a:r>
              <a:rPr lang="en-US" altLang="ja-JP" sz="1050" dirty="0" smtClean="0"/>
              <a:t>a website built to gather and share current condition and support needs of the MLAK facilities* in the area stricken by the 2011 Tohoku earthquake and tsunami (the Great East Japan Earthquake), in order to restore the functions of those facilities as Communication, Learning and Information hubs</a:t>
            </a:r>
            <a:endParaRPr lang="ja-JP" altLang="ja-JP" sz="1050" dirty="0"/>
          </a:p>
        </p:txBody>
      </p:sp>
      <p:sp>
        <p:nvSpPr>
          <p:cNvPr id="12" name="正方形/長方形 11"/>
          <p:cNvSpPr/>
          <p:nvPr/>
        </p:nvSpPr>
        <p:spPr>
          <a:xfrm>
            <a:off x="3862080" y="4601202"/>
            <a:ext cx="3429000" cy="577081"/>
          </a:xfrm>
          <a:prstGeom prst="rect">
            <a:avLst/>
          </a:prstGeom>
        </p:spPr>
        <p:txBody>
          <a:bodyPr>
            <a:spAutoFit/>
          </a:bodyPr>
          <a:lstStyle/>
          <a:p>
            <a:r>
              <a:rPr lang="en-US" altLang="ja-JP" sz="1050" dirty="0"/>
              <a:t>Web address: </a:t>
            </a:r>
            <a:r>
              <a:rPr lang="en-US" altLang="ja-JP" sz="1050" b="1" dirty="0"/>
              <a:t>http://savemlak.jp/</a:t>
            </a:r>
            <a:endParaRPr lang="ja-JP" altLang="ja-JP" sz="1050" dirty="0"/>
          </a:p>
          <a:p>
            <a:r>
              <a:rPr lang="en-US" altLang="ja-JP" sz="1050" dirty="0"/>
              <a:t>Twitter account: </a:t>
            </a:r>
            <a:r>
              <a:rPr lang="en-US" altLang="ja-JP" sz="1050" b="1" dirty="0"/>
              <a:t>@</a:t>
            </a:r>
            <a:r>
              <a:rPr lang="en-US" altLang="ja-JP" sz="1050" b="1" dirty="0" err="1"/>
              <a:t>saveMLAK</a:t>
            </a:r>
            <a:endParaRPr lang="ja-JP" altLang="ja-JP" sz="1050" dirty="0"/>
          </a:p>
          <a:p>
            <a:r>
              <a:rPr lang="en-US" altLang="ja-JP" sz="1050" dirty="0"/>
              <a:t>Twitter hash tag: </a:t>
            </a:r>
            <a:r>
              <a:rPr lang="en-US" altLang="ja-JP" sz="1050" b="1" dirty="0"/>
              <a:t>#</a:t>
            </a:r>
            <a:r>
              <a:rPr lang="en-US" altLang="ja-JP" sz="1050" b="1" dirty="0" err="1"/>
              <a:t>saveMLAK</a:t>
            </a:r>
            <a:endParaRPr lang="ja-JP" altLang="ja-JP" sz="1050" dirty="0"/>
          </a:p>
        </p:txBody>
      </p:sp>
      <p:sp>
        <p:nvSpPr>
          <p:cNvPr id="13" name="正方形/長方形 12"/>
          <p:cNvSpPr/>
          <p:nvPr/>
        </p:nvSpPr>
        <p:spPr>
          <a:xfrm>
            <a:off x="4156696" y="5189632"/>
            <a:ext cx="2587444" cy="507831"/>
          </a:xfrm>
          <a:prstGeom prst="rect">
            <a:avLst/>
          </a:prstGeom>
        </p:spPr>
        <p:txBody>
          <a:bodyPr wrap="square">
            <a:spAutoFit/>
          </a:bodyPr>
          <a:lstStyle/>
          <a:p>
            <a:r>
              <a:rPr lang="en-US" altLang="ja-JP" sz="900" dirty="0"/>
              <a:t>*including art galleries, planetarium, zoo, aquarium, botanical gardens, monumental buildings etc. and other related community service facilities</a:t>
            </a:r>
            <a:endParaRPr lang="ja-JP" altLang="ja-JP" sz="900" dirty="0"/>
          </a:p>
        </p:txBody>
      </p:sp>
      <p:sp>
        <p:nvSpPr>
          <p:cNvPr id="14" name="正方形/長方形 13"/>
          <p:cNvSpPr/>
          <p:nvPr/>
        </p:nvSpPr>
        <p:spPr>
          <a:xfrm>
            <a:off x="3862080" y="5697463"/>
            <a:ext cx="2995920" cy="253916"/>
          </a:xfrm>
          <a:prstGeom prst="rect">
            <a:avLst/>
          </a:prstGeom>
        </p:spPr>
        <p:txBody>
          <a:bodyPr wrap="square">
            <a:spAutoFit/>
          </a:bodyPr>
          <a:lstStyle/>
          <a:p>
            <a:r>
              <a:rPr lang="en-US" altLang="ja-JP" sz="1050" dirty="0" smtClean="0"/>
              <a:t>ML </a:t>
            </a:r>
            <a:r>
              <a:rPr lang="en-US" altLang="ja-JP" sz="1050" dirty="0"/>
              <a:t>volunteer </a:t>
            </a:r>
            <a:r>
              <a:rPr lang="en-US" altLang="ja-JP" sz="1050" dirty="0" smtClean="0"/>
              <a:t>members: 299  (as of June 31, 2012)</a:t>
            </a:r>
            <a:endParaRPr lang="ja-JP" altLang="ja-JP" sz="1050" dirty="0"/>
          </a:p>
        </p:txBody>
      </p:sp>
      <p:sp>
        <p:nvSpPr>
          <p:cNvPr id="15" name="正方形/長方形 14"/>
          <p:cNvSpPr/>
          <p:nvPr/>
        </p:nvSpPr>
        <p:spPr>
          <a:xfrm>
            <a:off x="44624" y="5644719"/>
            <a:ext cx="1712328" cy="307777"/>
          </a:xfrm>
          <a:prstGeom prst="rect">
            <a:avLst/>
          </a:prstGeom>
        </p:spPr>
        <p:txBody>
          <a:bodyPr wrap="none">
            <a:spAutoFit/>
          </a:bodyPr>
          <a:lstStyle/>
          <a:p>
            <a:r>
              <a:rPr lang="en-US" altLang="ja-JP" sz="1400" b="1" dirty="0"/>
              <a:t>- </a:t>
            </a:r>
            <a:r>
              <a:rPr lang="en-US" altLang="ja-JP" sz="1400" b="1" dirty="0" err="1"/>
              <a:t>s</a:t>
            </a:r>
            <a:r>
              <a:rPr lang="en-US" altLang="ja-JP" sz="1400" b="1" dirty="0" err="1" smtClean="0"/>
              <a:t>aveMLAK</a:t>
            </a:r>
            <a:r>
              <a:rPr lang="en-US" altLang="ja-JP" sz="1400" b="1" dirty="0" smtClean="0"/>
              <a:t> </a:t>
            </a:r>
            <a:r>
              <a:rPr lang="en-US" altLang="ja-JP" sz="1400" b="1" dirty="0"/>
              <a:t>Project -</a:t>
            </a:r>
            <a:endParaRPr lang="ja-JP" altLang="en-US" sz="1400" dirty="0"/>
          </a:p>
        </p:txBody>
      </p:sp>
      <p:sp>
        <p:nvSpPr>
          <p:cNvPr id="16" name="正方形/長方形 15"/>
          <p:cNvSpPr/>
          <p:nvPr/>
        </p:nvSpPr>
        <p:spPr>
          <a:xfrm>
            <a:off x="44624" y="5870520"/>
            <a:ext cx="3672408" cy="577081"/>
          </a:xfrm>
          <a:prstGeom prst="rect">
            <a:avLst/>
          </a:prstGeom>
        </p:spPr>
        <p:txBody>
          <a:bodyPr wrap="square">
            <a:spAutoFit/>
          </a:bodyPr>
          <a:lstStyle/>
          <a:p>
            <a:r>
              <a:rPr lang="en-US" altLang="ja-JP" sz="1050" dirty="0" err="1" smtClean="0"/>
              <a:t>saveMLAK</a:t>
            </a:r>
            <a:r>
              <a:rPr lang="en-US" altLang="ja-JP" sz="1050" dirty="0" smtClean="0"/>
              <a:t> </a:t>
            </a:r>
            <a:r>
              <a:rPr lang="en-US" altLang="ja-JP" sz="1050" dirty="0"/>
              <a:t>website is managed and operated by a group of volunteers (staff members of Museums, Libraries, Archives, </a:t>
            </a:r>
            <a:r>
              <a:rPr lang="en-US" altLang="ja-JP" sz="1050" dirty="0" err="1"/>
              <a:t>Kominkans</a:t>
            </a:r>
            <a:r>
              <a:rPr lang="en-US" altLang="ja-JP" sz="1050" dirty="0"/>
              <a:t> and other supporters) called </a:t>
            </a:r>
            <a:r>
              <a:rPr lang="en-US" altLang="ja-JP" sz="1050" dirty="0" smtClean="0"/>
              <a:t>“</a:t>
            </a:r>
            <a:r>
              <a:rPr lang="en-US" altLang="ja-JP" sz="1050" dirty="0" err="1" smtClean="0"/>
              <a:t>saveMLAK</a:t>
            </a:r>
            <a:r>
              <a:rPr lang="en-US" altLang="ja-JP" sz="1050" dirty="0" smtClean="0"/>
              <a:t> </a:t>
            </a:r>
            <a:r>
              <a:rPr lang="en-US" altLang="ja-JP" sz="1050" dirty="0"/>
              <a:t>Project</a:t>
            </a:r>
            <a:r>
              <a:rPr lang="en-US" altLang="ja-JP" sz="1050" dirty="0" smtClean="0"/>
              <a:t>”</a:t>
            </a:r>
            <a:endParaRPr lang="ja-JP" altLang="ja-JP" sz="1050" dirty="0"/>
          </a:p>
        </p:txBody>
      </p:sp>
      <p:sp>
        <p:nvSpPr>
          <p:cNvPr id="17" name="正方形/長方形 16"/>
          <p:cNvSpPr/>
          <p:nvPr/>
        </p:nvSpPr>
        <p:spPr>
          <a:xfrm>
            <a:off x="44624" y="6588714"/>
            <a:ext cx="1364476" cy="261610"/>
          </a:xfrm>
          <a:prstGeom prst="rect">
            <a:avLst/>
          </a:prstGeom>
        </p:spPr>
        <p:txBody>
          <a:bodyPr wrap="none">
            <a:spAutoFit/>
          </a:bodyPr>
          <a:lstStyle/>
          <a:p>
            <a:r>
              <a:rPr lang="en-US" altLang="ja-JP" sz="1100" b="1" dirty="0" err="1" smtClean="0"/>
              <a:t>saveMLAK</a:t>
            </a:r>
            <a:r>
              <a:rPr lang="en-US" altLang="ja-JP" sz="1100" b="1" dirty="0" smtClean="0"/>
              <a:t> </a:t>
            </a:r>
            <a:r>
              <a:rPr lang="en-US" altLang="ja-JP" sz="1100" b="1" dirty="0"/>
              <a:t>Timeline</a:t>
            </a:r>
            <a:endParaRPr lang="ja-JP" altLang="ja-JP" sz="1100" dirty="0"/>
          </a:p>
        </p:txBody>
      </p:sp>
      <p:sp>
        <p:nvSpPr>
          <p:cNvPr id="18" name="正方形/長方形 17"/>
          <p:cNvSpPr/>
          <p:nvPr/>
        </p:nvSpPr>
        <p:spPr>
          <a:xfrm>
            <a:off x="44624" y="6774973"/>
            <a:ext cx="6626048" cy="2354491"/>
          </a:xfrm>
          <a:prstGeom prst="rect">
            <a:avLst/>
          </a:prstGeom>
        </p:spPr>
        <p:txBody>
          <a:bodyPr wrap="square">
            <a:spAutoFit/>
          </a:bodyPr>
          <a:lstStyle/>
          <a:p>
            <a:r>
              <a:rPr lang="en-US" altLang="ja-JP" sz="1050" dirty="0"/>
              <a:t>11 March 2011	The Great East Japan Earthquake and tsunami</a:t>
            </a:r>
            <a:endParaRPr lang="ja-JP" altLang="ja-JP" sz="1050" dirty="0"/>
          </a:p>
          <a:p>
            <a:r>
              <a:rPr lang="en-US" altLang="ja-JP" sz="1050" dirty="0"/>
              <a:t>12 March	“Save Library” and “save Museum” started individually</a:t>
            </a:r>
            <a:endParaRPr lang="ja-JP" altLang="ja-JP" sz="1050" dirty="0"/>
          </a:p>
          <a:p>
            <a:r>
              <a:rPr lang="en-US" altLang="ja-JP" sz="1050" dirty="0"/>
              <a:t>13 March	“Save Archives” started</a:t>
            </a:r>
            <a:endParaRPr lang="ja-JP" altLang="ja-JP" sz="1050" dirty="0"/>
          </a:p>
          <a:p>
            <a:r>
              <a:rPr lang="en-US" altLang="ja-JP" sz="1050" dirty="0"/>
              <a:t>16 March 	MLA first conference call meeting. “Save </a:t>
            </a:r>
            <a:r>
              <a:rPr lang="en-US" altLang="ja-JP" sz="1050" dirty="0" err="1"/>
              <a:t>Kominkan</a:t>
            </a:r>
            <a:r>
              <a:rPr lang="en-US" altLang="ja-JP" sz="1050" dirty="0"/>
              <a:t>” started</a:t>
            </a:r>
            <a:endParaRPr lang="ja-JP" altLang="ja-JP" sz="1050" dirty="0"/>
          </a:p>
          <a:p>
            <a:r>
              <a:rPr lang="en-US" altLang="ja-JP" sz="1050" dirty="0"/>
              <a:t>04 April	</a:t>
            </a:r>
            <a:r>
              <a:rPr lang="en-US" altLang="ja-JP" sz="1050" dirty="0" smtClean="0"/>
              <a:t>The </a:t>
            </a:r>
            <a:r>
              <a:rPr lang="en-US" altLang="ja-JP" sz="1050" dirty="0"/>
              <a:t>first Meet up – 4 separate projects joined into one </a:t>
            </a:r>
            <a:r>
              <a:rPr lang="en-US" altLang="ja-JP" sz="1050" dirty="0" smtClean="0"/>
              <a:t>“</a:t>
            </a:r>
            <a:r>
              <a:rPr lang="en-US" altLang="ja-JP" sz="1050" dirty="0" err="1" smtClean="0"/>
              <a:t>saveMLAK</a:t>
            </a:r>
            <a:r>
              <a:rPr lang="en-US" altLang="ja-JP" sz="1050" dirty="0"/>
              <a:t>”</a:t>
            </a:r>
            <a:endParaRPr lang="ja-JP" altLang="ja-JP" sz="1050" dirty="0"/>
          </a:p>
          <a:p>
            <a:r>
              <a:rPr lang="en-US" altLang="ja-JP" sz="1050" dirty="0"/>
              <a:t>11 April	</a:t>
            </a:r>
            <a:r>
              <a:rPr lang="en-US" altLang="ja-JP" sz="1050" dirty="0" smtClean="0"/>
              <a:t>“saveMLAK</a:t>
            </a:r>
            <a:r>
              <a:rPr lang="en-US" altLang="ja-JP" sz="1050" dirty="0"/>
              <a:t>” </a:t>
            </a:r>
            <a:r>
              <a:rPr lang="en-US" altLang="ja-JP" sz="1050" dirty="0" smtClean="0"/>
              <a:t>project was officially launched.</a:t>
            </a:r>
            <a:endParaRPr lang="ja-JP" altLang="ja-JP" sz="1050" dirty="0"/>
          </a:p>
          <a:p>
            <a:r>
              <a:rPr lang="en-US" altLang="ja-JP" sz="1050" dirty="0"/>
              <a:t>19 April	</a:t>
            </a:r>
            <a:r>
              <a:rPr lang="en-US" altLang="ja-JP" sz="1050" dirty="0" smtClean="0"/>
              <a:t>The </a:t>
            </a:r>
            <a:r>
              <a:rPr lang="en-US" altLang="ja-JP" sz="1050" dirty="0"/>
              <a:t>second </a:t>
            </a:r>
            <a:r>
              <a:rPr lang="en-US" altLang="ja-JP" sz="1050" dirty="0" err="1" smtClean="0"/>
              <a:t>saveMLAK</a:t>
            </a:r>
            <a:r>
              <a:rPr lang="en-US" altLang="ja-JP" sz="1050" dirty="0" smtClean="0"/>
              <a:t> </a:t>
            </a:r>
            <a:r>
              <a:rPr lang="en-US" altLang="ja-JP" sz="1050" dirty="0"/>
              <a:t>Meet Up</a:t>
            </a:r>
            <a:endParaRPr lang="ja-JP" altLang="ja-JP" sz="1050" dirty="0"/>
          </a:p>
          <a:p>
            <a:r>
              <a:rPr lang="en-US" altLang="ja-JP" sz="1050" dirty="0"/>
              <a:t>23 April	</a:t>
            </a:r>
            <a:r>
              <a:rPr lang="en-US" altLang="ja-JP" sz="1050" dirty="0" smtClean="0"/>
              <a:t>Emergency </a:t>
            </a:r>
            <a:r>
              <a:rPr lang="en-US" altLang="ja-JP" sz="1050" dirty="0"/>
              <a:t>Discussion Meeting “The Great East Japan Earthquake and MLAK – Things we can do now” </a:t>
            </a:r>
            <a:endParaRPr lang="en-US" altLang="ja-JP" sz="1050" dirty="0" smtClean="0"/>
          </a:p>
          <a:p>
            <a:r>
              <a:rPr lang="en-US" altLang="ja-JP" sz="1050" dirty="0"/>
              <a:t>	</a:t>
            </a:r>
            <a:r>
              <a:rPr lang="en-US" altLang="ja-JP" sz="1050" dirty="0" smtClean="0"/>
              <a:t>@</a:t>
            </a:r>
            <a:r>
              <a:rPr lang="en-US" altLang="ja-JP" sz="1050" dirty="0" err="1"/>
              <a:t>Gakushuin</a:t>
            </a:r>
            <a:r>
              <a:rPr lang="en-US" altLang="ja-JP" sz="1050" dirty="0"/>
              <a:t> University. </a:t>
            </a:r>
            <a:r>
              <a:rPr lang="en-US" altLang="ja-JP" sz="1050" dirty="0" err="1"/>
              <a:t>Approx</a:t>
            </a:r>
            <a:r>
              <a:rPr lang="en-US" altLang="ja-JP" sz="1050" dirty="0"/>
              <a:t> 500 attendants (400 at the venue, over 100 on internet live). </a:t>
            </a:r>
            <a:endParaRPr lang="en-US" altLang="ja-JP" sz="1050" dirty="0" smtClean="0"/>
          </a:p>
          <a:p>
            <a:r>
              <a:rPr lang="en-US" altLang="ja-JP" sz="1050" dirty="0"/>
              <a:t>	</a:t>
            </a:r>
            <a:r>
              <a:rPr lang="en-US" altLang="ja-JP" sz="1050" dirty="0" smtClean="0"/>
              <a:t>Introduced </a:t>
            </a:r>
            <a:r>
              <a:rPr lang="en-US" altLang="ja-JP" sz="1050" dirty="0"/>
              <a:t>on NHK news </a:t>
            </a:r>
            <a:r>
              <a:rPr lang="en-US" altLang="ja-JP" sz="1050" dirty="0" smtClean="0"/>
              <a:t>program “</a:t>
            </a:r>
            <a:r>
              <a:rPr lang="ja-JP" altLang="ja-JP" sz="1050" dirty="0"/>
              <a:t>被災文化施設の支援で議論 </a:t>
            </a:r>
            <a:r>
              <a:rPr lang="en-US" altLang="ja-JP" sz="1050" dirty="0"/>
              <a:t>(</a:t>
            </a:r>
            <a:r>
              <a:rPr lang="en-GB" altLang="ja-JP" sz="1050" dirty="0"/>
              <a:t>Dis</a:t>
            </a:r>
            <a:r>
              <a:rPr lang="en-US" altLang="ja-JP" sz="1050" dirty="0" err="1"/>
              <a:t>cussion</a:t>
            </a:r>
            <a:r>
              <a:rPr lang="en-US" altLang="ja-JP" sz="1050" dirty="0"/>
              <a:t> was held on rescuing </a:t>
            </a:r>
            <a:r>
              <a:rPr lang="en-US" altLang="ja-JP" sz="1050" dirty="0" smtClean="0"/>
              <a:t>	community service </a:t>
            </a:r>
            <a:r>
              <a:rPr lang="en-US" altLang="ja-JP" sz="1050" dirty="0"/>
              <a:t>facilities affected by the disaster)” http://nhk.jp/N3vL6VWs (in </a:t>
            </a:r>
            <a:r>
              <a:rPr lang="en-US" altLang="ja-JP" sz="1050" dirty="0" err="1"/>
              <a:t>jpn</a:t>
            </a:r>
            <a:r>
              <a:rPr lang="en-US" altLang="ja-JP" sz="1050" dirty="0"/>
              <a:t>)</a:t>
            </a:r>
            <a:endParaRPr lang="ja-JP" altLang="ja-JP" sz="1050" dirty="0"/>
          </a:p>
          <a:p>
            <a:r>
              <a:rPr lang="en-US" altLang="ja-JP" sz="1050" dirty="0"/>
              <a:t>24 April	The 1</a:t>
            </a:r>
            <a:r>
              <a:rPr lang="en-US" altLang="ja-JP" sz="1050" baseline="30000" dirty="0"/>
              <a:t>st</a:t>
            </a:r>
            <a:r>
              <a:rPr lang="en-US" altLang="ja-JP" sz="1050" dirty="0"/>
              <a:t> </a:t>
            </a:r>
            <a:r>
              <a:rPr lang="en-US" altLang="ja-JP" sz="1050" dirty="0" err="1"/>
              <a:t>Uki-uki</a:t>
            </a:r>
            <a:r>
              <a:rPr lang="en-US" altLang="ja-JP" sz="1050" dirty="0"/>
              <a:t> Wiki </a:t>
            </a:r>
            <a:r>
              <a:rPr lang="en-US" altLang="ja-JP" sz="1050" dirty="0" err="1"/>
              <a:t>Matsuri</a:t>
            </a:r>
            <a:r>
              <a:rPr lang="en-US" altLang="ja-JP" sz="1050" dirty="0"/>
              <a:t>; </a:t>
            </a:r>
            <a:r>
              <a:rPr lang="en-US" altLang="ja-JP" sz="1050" dirty="0" err="1" smtClean="0"/>
              <a:t>saveMLAK</a:t>
            </a:r>
            <a:r>
              <a:rPr lang="en-US" altLang="ja-JP" sz="1050" dirty="0" smtClean="0"/>
              <a:t> </a:t>
            </a:r>
            <a:r>
              <a:rPr lang="en-US" altLang="ja-JP" sz="1050" dirty="0"/>
              <a:t>website editorial meeting using Wiki system - Some </a:t>
            </a:r>
            <a:endParaRPr lang="en-US" altLang="ja-JP" sz="1050" dirty="0" smtClean="0"/>
          </a:p>
          <a:p>
            <a:r>
              <a:rPr lang="en-US" altLang="ja-JP" sz="1050" dirty="0"/>
              <a:t>	</a:t>
            </a:r>
            <a:r>
              <a:rPr lang="en-US" altLang="ja-JP" sz="1050" dirty="0" smtClean="0"/>
              <a:t>volunteers </a:t>
            </a:r>
            <a:r>
              <a:rPr lang="en-US" altLang="ja-JP" sz="1050" dirty="0"/>
              <a:t>gathered at venues set up across nationwide, some worked at home and received </a:t>
            </a:r>
            <a:endParaRPr lang="en-US" altLang="ja-JP" sz="1050" dirty="0" smtClean="0"/>
          </a:p>
          <a:p>
            <a:r>
              <a:rPr lang="en-US" altLang="ja-JP" sz="1050" dirty="0"/>
              <a:t>	</a:t>
            </a:r>
            <a:r>
              <a:rPr lang="en-US" altLang="ja-JP" sz="1050" dirty="0" smtClean="0"/>
              <a:t>technical </a:t>
            </a:r>
            <a:r>
              <a:rPr lang="en-US" altLang="ja-JP" sz="1050" dirty="0"/>
              <a:t>instructions </a:t>
            </a:r>
            <a:r>
              <a:rPr lang="en-US" altLang="ja-JP" sz="1050" dirty="0" smtClean="0"/>
              <a:t>online</a:t>
            </a:r>
            <a:endParaRPr lang="ja-JP" altLang="ja-JP" sz="1050" dirty="0"/>
          </a:p>
        </p:txBody>
      </p:sp>
      <p:sp>
        <p:nvSpPr>
          <p:cNvPr id="19" name="正方形/長方形 18"/>
          <p:cNvSpPr/>
          <p:nvPr/>
        </p:nvSpPr>
        <p:spPr>
          <a:xfrm>
            <a:off x="156384" y="9201436"/>
            <a:ext cx="6545231" cy="646331"/>
          </a:xfrm>
          <a:prstGeom prst="rect">
            <a:avLst/>
          </a:prstGeom>
          <a:ln>
            <a:solidFill>
              <a:schemeClr val="tx1"/>
            </a:solidFill>
          </a:ln>
        </p:spPr>
        <p:txBody>
          <a:bodyPr wrap="square">
            <a:spAutoFit/>
          </a:bodyPr>
          <a:lstStyle/>
          <a:p>
            <a:r>
              <a:rPr lang="en-US" altLang="ja-JP" sz="900" dirty="0"/>
              <a:t>saveMLAK </a:t>
            </a:r>
            <a:r>
              <a:rPr lang="en-US" altLang="ja-JP" sz="900" dirty="0" smtClean="0"/>
              <a:t>PR team</a:t>
            </a:r>
            <a:r>
              <a:rPr lang="ja-JP" altLang="ja-JP" sz="900" dirty="0" smtClean="0"/>
              <a:t>：</a:t>
            </a:r>
            <a:r>
              <a:rPr lang="en-US" altLang="ja-JP" sz="900" dirty="0" smtClean="0"/>
              <a:t> </a:t>
            </a:r>
            <a:r>
              <a:rPr lang="en-US" altLang="ja-JP" sz="900" dirty="0" err="1" smtClean="0"/>
              <a:t>Mr.Okamoto</a:t>
            </a:r>
            <a:r>
              <a:rPr lang="en-US" altLang="ja-JP" sz="900" dirty="0"/>
              <a:t>, </a:t>
            </a:r>
            <a:r>
              <a:rPr lang="en-US" altLang="ja-JP" sz="900" dirty="0" err="1" smtClean="0"/>
              <a:t>Ms.Yamamura</a:t>
            </a:r>
            <a:r>
              <a:rPr lang="en-US" altLang="ja-JP" sz="900" dirty="0" smtClean="0"/>
              <a:t> and </a:t>
            </a:r>
            <a:r>
              <a:rPr lang="en-US" altLang="ja-JP" sz="900" dirty="0" err="1" smtClean="0"/>
              <a:t>Ms.Kitaoka</a:t>
            </a:r>
            <a:endParaRPr lang="ja-JP" altLang="ja-JP" sz="900" dirty="0"/>
          </a:p>
          <a:p>
            <a:r>
              <a:rPr lang="pt-BR" altLang="ja-JP" sz="900" dirty="0"/>
              <a:t>E-mail</a:t>
            </a:r>
            <a:r>
              <a:rPr lang="ja-JP" altLang="ja-JP" sz="900" dirty="0"/>
              <a:t>：</a:t>
            </a:r>
            <a:r>
              <a:rPr lang="pt-BR" altLang="ja-JP" sz="900" dirty="0"/>
              <a:t>pr@savemlak.jp  TEL</a:t>
            </a:r>
            <a:r>
              <a:rPr lang="ja-JP" altLang="ja-JP" sz="900" dirty="0"/>
              <a:t>：</a:t>
            </a:r>
            <a:r>
              <a:rPr lang="pt-BR" altLang="ja-JP" sz="900" dirty="0"/>
              <a:t>+81-70-5467-7032 (Okamoto)</a:t>
            </a:r>
            <a:endParaRPr lang="ja-JP" altLang="ja-JP" sz="900" dirty="0"/>
          </a:p>
          <a:p>
            <a:r>
              <a:rPr lang="en-US" altLang="ja-JP" sz="900" dirty="0"/>
              <a:t>c/o Academic Resource Guide, Inc. Sakura works[</a:t>
            </a:r>
            <a:r>
              <a:rPr lang="en-US" altLang="ja-JP" sz="900" dirty="0" err="1"/>
              <a:t>Kan’nai</a:t>
            </a:r>
            <a:r>
              <a:rPr lang="en-US" altLang="ja-JP" sz="900" dirty="0"/>
              <a:t>], Taisei building 2F, 3-61 </a:t>
            </a:r>
            <a:r>
              <a:rPr lang="en-US" altLang="ja-JP" sz="900" dirty="0" err="1"/>
              <a:t>Aioi-cho</a:t>
            </a:r>
            <a:r>
              <a:rPr lang="en-US" altLang="ja-JP" sz="900" dirty="0"/>
              <a:t> Naka-</a:t>
            </a:r>
            <a:r>
              <a:rPr lang="en-US" altLang="ja-JP" sz="900" dirty="0" err="1"/>
              <a:t>ku</a:t>
            </a:r>
            <a:r>
              <a:rPr lang="en-US" altLang="ja-JP" sz="900" dirty="0"/>
              <a:t>, Yokohama, Kanagawa, Japan</a:t>
            </a:r>
            <a:endParaRPr lang="ja-JP" altLang="ja-JP" sz="900" dirty="0"/>
          </a:p>
          <a:p>
            <a:pPr algn="r" latinLnBrk="1"/>
            <a:r>
              <a:rPr lang="en-US" altLang="ja-JP" sz="900" dirty="0" smtClean="0"/>
              <a:t>Updated on January 31, 2013</a:t>
            </a:r>
            <a:endParaRPr lang="ja-JP" altLang="ja-JP" sz="900" dirty="0"/>
          </a:p>
        </p:txBody>
      </p:sp>
      <p:pic>
        <p:nvPicPr>
          <p:cNvPr id="24" name="Picture 2" descr="saveMLAK-400x3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58" y="200472"/>
            <a:ext cx="15811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636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325</Words>
  <Application>Microsoft Office PowerPoint</Application>
  <PresentationFormat>A4 210 x 297 mm</PresentationFormat>
  <Paragraphs>35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国立教育政策研究所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egusa</dc:creator>
  <cp:lastModifiedBy> egusa</cp:lastModifiedBy>
  <cp:revision>9</cp:revision>
  <cp:lastPrinted>2013-02-04T08:13:20Z</cp:lastPrinted>
  <dcterms:created xsi:type="dcterms:W3CDTF">2013-01-31T09:28:54Z</dcterms:created>
  <dcterms:modified xsi:type="dcterms:W3CDTF">2013-02-04T08:13:47Z</dcterms:modified>
</cp:coreProperties>
</file>